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0"/>
  </p:notesMasterIdLst>
  <p:handoutMasterIdLst>
    <p:handoutMasterId r:id="rId61"/>
  </p:handoutMasterIdLst>
  <p:sldIdLst>
    <p:sldId id="256" r:id="rId2"/>
    <p:sldId id="258" r:id="rId3"/>
    <p:sldId id="257" r:id="rId4"/>
    <p:sldId id="313" r:id="rId5"/>
    <p:sldId id="259" r:id="rId6"/>
    <p:sldId id="265" r:id="rId7"/>
    <p:sldId id="260" r:id="rId8"/>
    <p:sldId id="262" r:id="rId9"/>
    <p:sldId id="263" r:id="rId10"/>
    <p:sldId id="264" r:id="rId11"/>
    <p:sldId id="268" r:id="rId12"/>
    <p:sldId id="291" r:id="rId13"/>
    <p:sldId id="267" r:id="rId14"/>
    <p:sldId id="271" r:id="rId15"/>
    <p:sldId id="272" r:id="rId16"/>
    <p:sldId id="270" r:id="rId17"/>
    <p:sldId id="273" r:id="rId18"/>
    <p:sldId id="290" r:id="rId19"/>
    <p:sldId id="305" r:id="rId20"/>
    <p:sldId id="274" r:id="rId21"/>
    <p:sldId id="275" r:id="rId22"/>
    <p:sldId id="276" r:id="rId23"/>
    <p:sldId id="277" r:id="rId24"/>
    <p:sldId id="278" r:id="rId25"/>
    <p:sldId id="279" r:id="rId26"/>
    <p:sldId id="280" r:id="rId27"/>
    <p:sldId id="281" r:id="rId28"/>
    <p:sldId id="304" r:id="rId29"/>
    <p:sldId id="314" r:id="rId30"/>
    <p:sldId id="303" r:id="rId31"/>
    <p:sldId id="315" r:id="rId32"/>
    <p:sldId id="316" r:id="rId33"/>
    <p:sldId id="317" r:id="rId34"/>
    <p:sldId id="282" r:id="rId35"/>
    <p:sldId id="283" r:id="rId36"/>
    <p:sldId id="285" r:id="rId37"/>
    <p:sldId id="286" r:id="rId38"/>
    <p:sldId id="287" r:id="rId39"/>
    <p:sldId id="288" r:id="rId40"/>
    <p:sldId id="289" r:id="rId41"/>
    <p:sldId id="292" r:id="rId42"/>
    <p:sldId id="293" r:id="rId43"/>
    <p:sldId id="294" r:id="rId44"/>
    <p:sldId id="295" r:id="rId45"/>
    <p:sldId id="296" r:id="rId46"/>
    <p:sldId id="297" r:id="rId47"/>
    <p:sldId id="298" r:id="rId48"/>
    <p:sldId id="299" r:id="rId49"/>
    <p:sldId id="300" r:id="rId50"/>
    <p:sldId id="301" r:id="rId51"/>
    <p:sldId id="302" r:id="rId52"/>
    <p:sldId id="318" r:id="rId53"/>
    <p:sldId id="307" r:id="rId54"/>
    <p:sldId id="308" r:id="rId55"/>
    <p:sldId id="309" r:id="rId56"/>
    <p:sldId id="310" r:id="rId57"/>
    <p:sldId id="311" r:id="rId58"/>
    <p:sldId id="312" r:id="rId5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5" autoAdjust="0"/>
    <p:restoredTop sz="94635" autoAdjust="0"/>
  </p:normalViewPr>
  <p:slideViewPr>
    <p:cSldViewPr>
      <p:cViewPr varScale="1">
        <p:scale>
          <a:sx n="74" d="100"/>
          <a:sy n="74" d="100"/>
        </p:scale>
        <p:origin x="99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12699">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6867" name="Rectangle 3"/>
          <p:cNvSpPr>
            <a:spLocks noGrp="1" noChangeArrowheads="1"/>
          </p:cNvSpPr>
          <p:nvPr>
            <p:ph type="dt" sz="quarter" idx="1"/>
          </p:nvPr>
        </p:nvSpPr>
        <p:spPr bwMode="auto">
          <a:xfrm>
            <a:off x="3886200" y="0"/>
            <a:ext cx="2971800" cy="457200"/>
          </a:xfrm>
          <a:prstGeom prst="rect">
            <a:avLst/>
          </a:prstGeom>
          <a:noFill/>
          <a:ln w="12699">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6868" name="Rectangle 4"/>
          <p:cNvSpPr>
            <a:spLocks noGrp="1" noChangeArrowheads="1"/>
          </p:cNvSpPr>
          <p:nvPr>
            <p:ph type="ftr" sz="quarter" idx="2"/>
          </p:nvPr>
        </p:nvSpPr>
        <p:spPr bwMode="auto">
          <a:xfrm>
            <a:off x="0" y="8686800"/>
            <a:ext cx="2971800" cy="457200"/>
          </a:xfrm>
          <a:prstGeom prst="rect">
            <a:avLst/>
          </a:prstGeom>
          <a:noFill/>
          <a:ln w="12699">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6869" name="Rectangle 5"/>
          <p:cNvSpPr>
            <a:spLocks noGrp="1" noChangeArrowheads="1"/>
          </p:cNvSpPr>
          <p:nvPr>
            <p:ph type="sldNum" sz="quarter" idx="3"/>
          </p:nvPr>
        </p:nvSpPr>
        <p:spPr bwMode="auto">
          <a:xfrm>
            <a:off x="3886200" y="8686800"/>
            <a:ext cx="2971800" cy="457200"/>
          </a:xfrm>
          <a:prstGeom prst="rect">
            <a:avLst/>
          </a:prstGeom>
          <a:noFill/>
          <a:ln w="12699">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fld id="{7D44D898-B71F-42EF-8F8B-2C27596F143D}"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3789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3891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3993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r>
              <a:rPr lang="en-US" dirty="0" smtClean="0"/>
              <a:t>Chemical Weapons Convention of the </a:t>
            </a:r>
            <a:r>
              <a:rPr lang="en-US" smtClean="0"/>
              <a:t>United Nations</a:t>
            </a: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198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301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403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505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608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710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813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915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017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120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222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325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427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933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529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632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734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837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939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041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144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246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728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523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349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451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553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656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758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861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963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7065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397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499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601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704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806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909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011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113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216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318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27A7CA2-E236-4CE7-A4F3-EF2639EDD9F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DDD6704-D8E0-4DF9-B048-43F424713B0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969795-9F27-4BF0-9471-923C92D0B00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4492544-D274-4B76-8131-D229F20B7A3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F2AA349-23D4-462C-85D2-CD4EC0FBF87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97BD425-77D8-4392-94FF-8A8A552FFBD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A9ADE3C-E87A-4B32-91C7-8E1F220AB77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544007D-75F5-4268-A0C8-AA0F6FEB12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B43100D-AD7A-411B-AD05-112B10D26EE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4601302-DE80-4BE1-9FC3-F5AD67C5BDC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4D295D2-0366-4D44-9308-90A221D0D23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fld id="{0F49158B-2585-4D9A-BE76-284E24E79072}"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noFill/>
          <a:ln/>
        </p:spPr>
        <p:txBody>
          <a:bodyPr/>
          <a:lstStyle/>
          <a:p>
            <a:r>
              <a:rPr lang="en-US" sz="6000" b="1"/>
              <a:t>Chemical Agent Laws</a:t>
            </a:r>
          </a:p>
        </p:txBody>
      </p:sp>
      <p:sp>
        <p:nvSpPr>
          <p:cNvPr id="3075" name="Rectangle 3"/>
          <p:cNvSpPr>
            <a:spLocks noGrp="1" noChangeArrowheads="1"/>
          </p:cNvSpPr>
          <p:nvPr>
            <p:ph type="body" idx="1"/>
          </p:nvPr>
        </p:nvSpPr>
        <p:spPr>
          <a:noFill/>
          <a:ln/>
        </p:spPr>
        <p:txBody>
          <a:bodyPr anchor="ctr"/>
          <a:lstStyle/>
          <a:p>
            <a:r>
              <a:rPr lang="en-US" sz="4000" b="1"/>
              <a:t>Penal Code</a:t>
            </a:r>
          </a:p>
          <a:p>
            <a:r>
              <a:rPr lang="en-US" sz="4000" b="1"/>
              <a:t>Business and Professions Code</a:t>
            </a:r>
          </a:p>
          <a:p>
            <a:r>
              <a:rPr lang="en-US" sz="4000" b="1"/>
              <a:t>Food and Agriculture Code</a:t>
            </a:r>
          </a:p>
          <a:p>
            <a:r>
              <a:rPr lang="en-US" sz="4000" b="1"/>
              <a:t>Education Code</a:t>
            </a:r>
          </a:p>
          <a:p>
            <a:r>
              <a:rPr lang="en-US" sz="4000" b="1"/>
              <a:t>Welfare and Institution Code</a:t>
            </a:r>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286000"/>
            <a:ext cx="7772400" cy="1143000"/>
          </a:xfrm>
          <a:noFill/>
          <a:ln/>
        </p:spPr>
        <p:txBody>
          <a:bodyPr/>
          <a:lstStyle/>
          <a:p>
            <a:r>
              <a:rPr lang="en-US" sz="8800" b="1"/>
              <a:t>PENAL CODE</a:t>
            </a:r>
          </a:p>
        </p:txBody>
      </p:sp>
      <p:sp>
        <p:nvSpPr>
          <p:cNvPr id="3" name="TextBox 2"/>
          <p:cNvSpPr txBox="1"/>
          <p:nvPr/>
        </p:nvSpPr>
        <p:spPr>
          <a:xfrm>
            <a:off x="1676400" y="3657600"/>
            <a:ext cx="5867400" cy="461665"/>
          </a:xfrm>
          <a:prstGeom prst="rect">
            <a:avLst/>
          </a:prstGeom>
          <a:noFill/>
        </p:spPr>
        <p:txBody>
          <a:bodyPr wrap="square" rtlCol="0">
            <a:spAutoFit/>
          </a:bodyPr>
          <a:lstStyle/>
          <a:p>
            <a:pPr algn="ctr"/>
            <a:r>
              <a:rPr lang="en-US" dirty="0" smtClean="0"/>
              <a:t>Section numbers changed on 1-1-12</a:t>
            </a:r>
            <a:endParaRPr lang="en-US" dirty="0"/>
          </a:p>
        </p:txBody>
      </p:sp>
    </p:spTree>
  </p:cSld>
  <p:clrMapOvr>
    <a:masterClrMapping/>
  </p:clrMapOvr>
  <p:transition>
    <p:cover dir="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a:ln/>
        </p:spPr>
        <p:txBody>
          <a:bodyPr/>
          <a:lstStyle/>
          <a:p>
            <a:r>
              <a:rPr lang="en-US" b="1" dirty="0" smtClean="0"/>
              <a:t>17240 </a:t>
            </a:r>
            <a:r>
              <a:rPr lang="en-US" b="1" dirty="0"/>
              <a:t>PC - Definition</a:t>
            </a:r>
          </a:p>
        </p:txBody>
      </p:sp>
      <p:sp>
        <p:nvSpPr>
          <p:cNvPr id="5123" name="Rectangle 3"/>
          <p:cNvSpPr>
            <a:spLocks noGrp="1" noChangeArrowheads="1"/>
          </p:cNvSpPr>
          <p:nvPr>
            <p:ph type="body" idx="1"/>
          </p:nvPr>
        </p:nvSpPr>
        <p:spPr>
          <a:noFill/>
          <a:ln/>
        </p:spPr>
        <p:txBody>
          <a:bodyPr/>
          <a:lstStyle/>
          <a:p>
            <a:r>
              <a:rPr lang="en-US" sz="3600" b="1"/>
              <a:t>Liquid, Solid or Gaseous Substance</a:t>
            </a:r>
          </a:p>
          <a:p>
            <a:r>
              <a:rPr lang="en-US" sz="3600" b="1"/>
              <a:t>Intended to produce</a:t>
            </a:r>
          </a:p>
          <a:p>
            <a:r>
              <a:rPr lang="en-US" sz="3600" b="1"/>
              <a:t>Temporary discomfort or permanent Injury</a:t>
            </a:r>
          </a:p>
          <a:p>
            <a:r>
              <a:rPr lang="en-US" sz="3600" b="1"/>
              <a:t>Through being vaporized or otherwise released through the air</a:t>
            </a:r>
          </a:p>
        </p:txBody>
      </p:sp>
    </p:spTree>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7772400" cy="1219200"/>
          </a:xfrm>
        </p:spPr>
        <p:txBody>
          <a:bodyPr/>
          <a:lstStyle/>
          <a:p>
            <a:r>
              <a:rPr lang="en-US" dirty="0" smtClean="0"/>
              <a:t>United Nations</a:t>
            </a:r>
            <a:br>
              <a:rPr lang="en-US" dirty="0" smtClean="0"/>
            </a:br>
            <a:r>
              <a:rPr lang="en-US" dirty="0" smtClean="0"/>
              <a:t>Chemical Weapons Convention</a:t>
            </a:r>
            <a:br>
              <a:rPr lang="en-US" dirty="0" smtClean="0"/>
            </a:br>
            <a:endParaRPr lang="en-US" dirty="0"/>
          </a:p>
        </p:txBody>
      </p:sp>
      <p:sp>
        <p:nvSpPr>
          <p:cNvPr id="3" name="Content Placeholder 2"/>
          <p:cNvSpPr>
            <a:spLocks noGrp="1"/>
          </p:cNvSpPr>
          <p:nvPr>
            <p:ph idx="1"/>
          </p:nvPr>
        </p:nvSpPr>
        <p:spPr/>
        <p:txBody>
          <a:bodyPr/>
          <a:lstStyle/>
          <a:p>
            <a:pPr algn="ctr">
              <a:buNone/>
            </a:pPr>
            <a:r>
              <a:rPr lang="en-US" dirty="0" smtClean="0"/>
              <a:t>Any chemicals that:</a:t>
            </a:r>
          </a:p>
          <a:p>
            <a:pPr algn="ctr">
              <a:buNone/>
            </a:pPr>
            <a:r>
              <a:rPr lang="en-US" dirty="0" smtClean="0"/>
              <a:t> "can produce rapidly in humans sensory irritation or disabling physical effects which disappear within a short time following termination of exposure."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a:lstStyle/>
          <a:p>
            <a:r>
              <a:rPr lang="en-US" b="1" dirty="0" smtClean="0"/>
              <a:t>17250 </a:t>
            </a:r>
            <a:r>
              <a:rPr lang="en-US" b="1" dirty="0"/>
              <a:t>PC - Tear Gas Weapon</a:t>
            </a:r>
          </a:p>
        </p:txBody>
      </p:sp>
      <p:sp>
        <p:nvSpPr>
          <p:cNvPr id="6147" name="Rectangle 3"/>
          <p:cNvSpPr>
            <a:spLocks noGrp="1" noChangeArrowheads="1"/>
          </p:cNvSpPr>
          <p:nvPr>
            <p:ph type="body" idx="1"/>
          </p:nvPr>
        </p:nvSpPr>
        <p:spPr>
          <a:noFill/>
          <a:ln/>
        </p:spPr>
        <p:txBody>
          <a:bodyPr/>
          <a:lstStyle/>
          <a:p>
            <a:r>
              <a:rPr lang="en-US" sz="4000" b="1"/>
              <a:t>Shell, cartridge, bomb capable of being exploded</a:t>
            </a:r>
          </a:p>
          <a:p>
            <a:r>
              <a:rPr lang="en-US" sz="4000" b="1"/>
              <a:t>When it is intended to release tear gas</a:t>
            </a:r>
          </a:p>
          <a:p>
            <a:r>
              <a:rPr lang="en-US" sz="4000" b="1"/>
              <a:t>Revolver, pistol, fountain pen gun, Billy </a:t>
            </a:r>
          </a:p>
          <a:p>
            <a:r>
              <a:rPr lang="en-US" sz="4000" b="1"/>
              <a:t>Intended to release tear gas</a:t>
            </a:r>
          </a:p>
        </p:txBody>
      </p:sp>
    </p:spTree>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a:lstStyle/>
          <a:p>
            <a:r>
              <a:rPr lang="en-US" b="1" dirty="0" smtClean="0"/>
              <a:t>22900 </a:t>
            </a:r>
            <a:r>
              <a:rPr lang="en-US" b="1" dirty="0"/>
              <a:t>PC - Possession</a:t>
            </a:r>
          </a:p>
        </p:txBody>
      </p:sp>
      <p:sp>
        <p:nvSpPr>
          <p:cNvPr id="7171" name="Rectangle 3"/>
          <p:cNvSpPr>
            <a:spLocks noGrp="1" noChangeArrowheads="1"/>
          </p:cNvSpPr>
          <p:nvPr>
            <p:ph type="body" idx="1"/>
          </p:nvPr>
        </p:nvSpPr>
        <p:spPr>
          <a:noFill/>
          <a:ln/>
        </p:spPr>
        <p:txBody>
          <a:bodyPr anchor="ctr"/>
          <a:lstStyle/>
          <a:p>
            <a:r>
              <a:rPr lang="en-US" sz="4000" b="1"/>
              <a:t>Any person, firm or corporation</a:t>
            </a:r>
          </a:p>
          <a:p>
            <a:r>
              <a:rPr lang="en-US" sz="4000" b="1"/>
              <a:t>Knowingly sells, offers for sale, possesses transports</a:t>
            </a:r>
          </a:p>
          <a:p>
            <a:r>
              <a:rPr lang="en-US" sz="4000" b="1"/>
              <a:t>Guilty of a misdemeanor</a:t>
            </a:r>
          </a:p>
        </p:txBody>
      </p:sp>
    </p:spTree>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a:lstStyle/>
          <a:p>
            <a:r>
              <a:rPr lang="en-US" b="1" dirty="0" smtClean="0"/>
              <a:t>22820 </a:t>
            </a:r>
            <a:r>
              <a:rPr lang="en-US" b="1" dirty="0"/>
              <a:t>PC - Peace Officer Exception</a:t>
            </a:r>
          </a:p>
        </p:txBody>
      </p:sp>
      <p:sp>
        <p:nvSpPr>
          <p:cNvPr id="8195" name="Rectangle 3"/>
          <p:cNvSpPr>
            <a:spLocks noGrp="1" noChangeArrowheads="1"/>
          </p:cNvSpPr>
          <p:nvPr>
            <p:ph type="body" idx="1"/>
          </p:nvPr>
        </p:nvSpPr>
        <p:spPr>
          <a:noFill/>
          <a:ln/>
        </p:spPr>
        <p:txBody>
          <a:bodyPr/>
          <a:lstStyle/>
          <a:p>
            <a:r>
              <a:rPr lang="en-US" sz="4000" b="1"/>
              <a:t>A peace officer</a:t>
            </a:r>
          </a:p>
          <a:p>
            <a:r>
              <a:rPr lang="en-US" sz="4000" b="1"/>
              <a:t>Can use carry, etc...</a:t>
            </a:r>
          </a:p>
          <a:p>
            <a:r>
              <a:rPr lang="en-US" sz="4000" b="1"/>
              <a:t>Successfully completes POST instruction in use of tear gas</a:t>
            </a:r>
          </a:p>
        </p:txBody>
      </p:sp>
    </p:spTree>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p:spPr>
        <p:txBody>
          <a:bodyPr/>
          <a:lstStyle/>
          <a:p>
            <a:r>
              <a:rPr lang="en-US" b="1" dirty="0" smtClean="0"/>
              <a:t>22830 </a:t>
            </a:r>
            <a:r>
              <a:rPr lang="en-US" b="1" dirty="0"/>
              <a:t>PC  - Military Exception</a:t>
            </a:r>
          </a:p>
        </p:txBody>
      </p:sp>
      <p:sp>
        <p:nvSpPr>
          <p:cNvPr id="9219" name="Rectangle 3"/>
          <p:cNvSpPr>
            <a:spLocks noGrp="1" noChangeArrowheads="1"/>
          </p:cNvSpPr>
          <p:nvPr>
            <p:ph type="body" idx="1"/>
          </p:nvPr>
        </p:nvSpPr>
        <p:spPr>
          <a:noFill/>
          <a:ln/>
        </p:spPr>
        <p:txBody>
          <a:bodyPr/>
          <a:lstStyle/>
          <a:p>
            <a:r>
              <a:rPr lang="en-US" sz="4000" b="1"/>
              <a:t>Military, federal law enforcement</a:t>
            </a:r>
          </a:p>
          <a:p>
            <a:r>
              <a:rPr lang="en-US" sz="4000" b="1"/>
              <a:t>Can purchase, possess, transport</a:t>
            </a:r>
          </a:p>
          <a:p>
            <a:r>
              <a:rPr lang="en-US" sz="4000" b="1"/>
              <a:t>For Official Use in the discharge of their duties</a:t>
            </a:r>
          </a:p>
        </p:txBody>
      </p:sp>
    </p:spTree>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p:spPr>
        <p:txBody>
          <a:bodyPr/>
          <a:lstStyle/>
          <a:p>
            <a:r>
              <a:rPr lang="en-US" b="1" dirty="0" smtClean="0"/>
              <a:t>122835 </a:t>
            </a:r>
            <a:r>
              <a:rPr lang="en-US" b="1" dirty="0"/>
              <a:t>PC - Security Guard Exception</a:t>
            </a:r>
          </a:p>
        </p:txBody>
      </p:sp>
      <p:sp>
        <p:nvSpPr>
          <p:cNvPr id="10243" name="Rectangle 3"/>
          <p:cNvSpPr>
            <a:spLocks noGrp="1" noChangeArrowheads="1"/>
          </p:cNvSpPr>
          <p:nvPr>
            <p:ph type="body" idx="1"/>
          </p:nvPr>
        </p:nvSpPr>
        <p:spPr>
          <a:noFill/>
          <a:ln/>
        </p:spPr>
        <p:txBody>
          <a:bodyPr/>
          <a:lstStyle/>
          <a:p>
            <a:r>
              <a:rPr lang="en-US" sz="4000" b="1"/>
              <a:t>License as a private security guard or private investigator</a:t>
            </a:r>
          </a:p>
          <a:p>
            <a:r>
              <a:rPr lang="en-US" sz="4000" b="1"/>
              <a:t>Purchase, possess, transport</a:t>
            </a:r>
          </a:p>
          <a:p>
            <a:r>
              <a:rPr lang="en-US" sz="4000" b="1"/>
              <a:t>Used solely for defensive purposes </a:t>
            </a:r>
          </a:p>
          <a:p>
            <a:r>
              <a:rPr lang="en-US" sz="4000" b="1"/>
              <a:t>Complete a Dept. Consumer Affairs certified course</a:t>
            </a:r>
          </a:p>
        </p:txBody>
      </p:sp>
    </p:spTree>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ln/>
        </p:spPr>
        <p:txBody>
          <a:bodyPr/>
          <a:lstStyle/>
          <a:p>
            <a:r>
              <a:rPr lang="en-US" b="1" dirty="0" smtClean="0"/>
              <a:t>22810 </a:t>
            </a:r>
            <a:r>
              <a:rPr lang="en-US" b="1" dirty="0"/>
              <a:t>PC - Citizen Exception</a:t>
            </a:r>
          </a:p>
        </p:txBody>
      </p:sp>
      <p:sp>
        <p:nvSpPr>
          <p:cNvPr id="11267" name="Rectangle 3"/>
          <p:cNvSpPr>
            <a:spLocks noGrp="1" noChangeArrowheads="1"/>
          </p:cNvSpPr>
          <p:nvPr>
            <p:ph type="body" idx="1"/>
          </p:nvPr>
        </p:nvSpPr>
        <p:spPr>
          <a:noFill/>
          <a:ln/>
        </p:spPr>
        <p:txBody>
          <a:bodyPr/>
          <a:lstStyle/>
          <a:p>
            <a:r>
              <a:rPr lang="en-US" sz="6000" b="1"/>
              <a:t>Persons prohibited from possessing</a:t>
            </a:r>
          </a:p>
        </p:txBody>
      </p:sp>
    </p:spTree>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p:spPr>
        <p:txBody>
          <a:bodyPr/>
          <a:lstStyle/>
          <a:p>
            <a:r>
              <a:rPr lang="en-US" b="1" dirty="0" smtClean="0"/>
              <a:t>22810 PC </a:t>
            </a:r>
            <a:r>
              <a:rPr lang="en-US" b="1" dirty="0"/>
              <a:t>- Citizen Exception</a:t>
            </a:r>
          </a:p>
        </p:txBody>
      </p:sp>
      <p:sp>
        <p:nvSpPr>
          <p:cNvPr id="12291" name="Rectangle 3"/>
          <p:cNvSpPr>
            <a:spLocks noGrp="1" noChangeArrowheads="1"/>
          </p:cNvSpPr>
          <p:nvPr>
            <p:ph type="body" idx="1"/>
          </p:nvPr>
        </p:nvSpPr>
        <p:spPr>
          <a:noFill/>
          <a:ln/>
        </p:spPr>
        <p:txBody>
          <a:bodyPr anchor="ctr"/>
          <a:lstStyle/>
          <a:p>
            <a:pPr lvl="1"/>
            <a:r>
              <a:rPr lang="en-US" sz="3200" b="1"/>
              <a:t>Addicted to any narcotic drug</a:t>
            </a:r>
            <a:endParaRPr lang="en-US"/>
          </a:p>
          <a:p>
            <a:pPr lvl="1"/>
            <a:r>
              <a:rPr lang="en-US" sz="3200" b="1"/>
              <a:t>Convicted of a crime involving assault</a:t>
            </a:r>
          </a:p>
          <a:p>
            <a:pPr lvl="1"/>
            <a:r>
              <a:rPr lang="en-US" sz="3200" b="1"/>
              <a:t>Convicted of a felony</a:t>
            </a:r>
          </a:p>
          <a:p>
            <a:pPr lvl="1"/>
            <a:r>
              <a:rPr lang="en-US" sz="3200" b="1"/>
              <a:t>Shall not furnish to a Minor</a:t>
            </a:r>
          </a:p>
          <a:p>
            <a:pPr lvl="1"/>
            <a:r>
              <a:rPr lang="en-US" sz="3200" b="1"/>
              <a:t>Convicted of the misuse of Tear Gas</a:t>
            </a:r>
          </a:p>
          <a:p>
            <a:pPr lvl="1"/>
            <a:r>
              <a:rPr lang="en-US" sz="3200" b="1"/>
              <a:t>No minor (under 16)</a:t>
            </a:r>
          </a:p>
        </p:txBody>
      </p:sp>
    </p:spTree>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22810  </a:t>
            </a:r>
            <a:r>
              <a:rPr lang="en-US" b="1" dirty="0"/>
              <a:t>PC - Citizen Exception</a:t>
            </a:r>
          </a:p>
        </p:txBody>
      </p:sp>
      <p:sp>
        <p:nvSpPr>
          <p:cNvPr id="34819" name="Rectangle 3"/>
          <p:cNvSpPr>
            <a:spLocks noGrp="1" noChangeArrowheads="1"/>
          </p:cNvSpPr>
          <p:nvPr>
            <p:ph type="body" idx="1"/>
          </p:nvPr>
        </p:nvSpPr>
        <p:spPr/>
        <p:txBody>
          <a:bodyPr/>
          <a:lstStyle/>
          <a:p>
            <a:r>
              <a:rPr lang="en-US" sz="6000" b="1"/>
              <a:t>Used for Self Defense Purposes Only</a:t>
            </a:r>
          </a:p>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a:ln/>
        </p:spPr>
        <p:txBody>
          <a:bodyPr/>
          <a:lstStyle/>
          <a:p>
            <a:r>
              <a:rPr lang="en-US" sz="4000" b="1" dirty="0" smtClean="0"/>
              <a:t>22810 PC </a:t>
            </a:r>
            <a:r>
              <a:rPr lang="en-US" sz="4000" b="1" dirty="0"/>
              <a:t>- Citizen Exception</a:t>
            </a:r>
          </a:p>
        </p:txBody>
      </p:sp>
      <p:sp>
        <p:nvSpPr>
          <p:cNvPr id="13315" name="Rectangle 3"/>
          <p:cNvSpPr>
            <a:spLocks noGrp="1" noChangeArrowheads="1"/>
          </p:cNvSpPr>
          <p:nvPr>
            <p:ph type="body" idx="1"/>
          </p:nvPr>
        </p:nvSpPr>
        <p:spPr>
          <a:noFill/>
          <a:ln/>
        </p:spPr>
        <p:txBody>
          <a:bodyPr/>
          <a:lstStyle/>
          <a:p>
            <a:r>
              <a:rPr lang="en-US" sz="4800"/>
              <a:t>No device that expels projectile</a:t>
            </a:r>
          </a:p>
          <a:p>
            <a:r>
              <a:rPr lang="en-US" sz="4800"/>
              <a:t>No method other than aerosol</a:t>
            </a:r>
          </a:p>
          <a:p>
            <a:r>
              <a:rPr lang="en-US" sz="4800"/>
              <a:t>No more than 2.5 ounces of aerosol spray</a:t>
            </a:r>
          </a:p>
        </p:txBody>
      </p:sp>
    </p:spTree>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p:spPr>
        <p:txBody>
          <a:bodyPr/>
          <a:lstStyle/>
          <a:p>
            <a:r>
              <a:rPr lang="en-US" b="1" dirty="0" smtClean="0"/>
              <a:t>22810 </a:t>
            </a:r>
            <a:r>
              <a:rPr lang="en-US" b="1" dirty="0"/>
              <a:t>PC - Citizen Exception</a:t>
            </a:r>
          </a:p>
        </p:txBody>
      </p:sp>
      <p:sp>
        <p:nvSpPr>
          <p:cNvPr id="14339" name="Rectangle 3"/>
          <p:cNvSpPr>
            <a:spLocks noGrp="1" noChangeArrowheads="1"/>
          </p:cNvSpPr>
          <p:nvPr>
            <p:ph type="body" idx="1"/>
          </p:nvPr>
        </p:nvSpPr>
        <p:spPr>
          <a:noFill/>
          <a:ln/>
        </p:spPr>
        <p:txBody>
          <a:bodyPr/>
          <a:lstStyle/>
          <a:p>
            <a:r>
              <a:rPr lang="en-US" sz="4800"/>
              <a:t>Must have warning label</a:t>
            </a:r>
          </a:p>
          <a:p>
            <a:r>
              <a:rPr lang="en-US" sz="4800"/>
              <a:t>Expiration date</a:t>
            </a:r>
          </a:p>
          <a:p>
            <a:r>
              <a:rPr lang="en-US" sz="4800"/>
              <a:t> Printed instruction for use</a:t>
            </a:r>
          </a:p>
          <a:p>
            <a:r>
              <a:rPr lang="en-US" sz="4800"/>
              <a:t>Ramifications of improper use</a:t>
            </a:r>
          </a:p>
        </p:txBody>
      </p:sp>
    </p:spTree>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p:spPr>
        <p:txBody>
          <a:bodyPr/>
          <a:lstStyle/>
          <a:p>
            <a:r>
              <a:rPr lang="en-US" b="1" dirty="0" smtClean="0"/>
              <a:t>22810 </a:t>
            </a:r>
            <a:r>
              <a:rPr lang="en-US" b="1" dirty="0"/>
              <a:t>PC - Citizen Exception</a:t>
            </a:r>
          </a:p>
        </p:txBody>
      </p:sp>
      <p:sp>
        <p:nvSpPr>
          <p:cNvPr id="15363" name="Rectangle 3"/>
          <p:cNvSpPr>
            <a:spLocks noGrp="1" noChangeArrowheads="1"/>
          </p:cNvSpPr>
          <p:nvPr>
            <p:ph type="body" idx="1"/>
          </p:nvPr>
        </p:nvSpPr>
        <p:spPr>
          <a:noFill/>
          <a:ln/>
        </p:spPr>
        <p:txBody>
          <a:bodyPr/>
          <a:lstStyle/>
          <a:p>
            <a:r>
              <a:rPr lang="en-US" sz="5400"/>
              <a:t>Use of tear gas</a:t>
            </a:r>
          </a:p>
          <a:p>
            <a:r>
              <a:rPr lang="en-US" sz="5400"/>
              <a:t>Other than Self Defense</a:t>
            </a:r>
          </a:p>
          <a:p>
            <a:r>
              <a:rPr lang="en-US" sz="5400"/>
              <a:t>Felony</a:t>
            </a:r>
          </a:p>
        </p:txBody>
      </p:sp>
    </p:spTree>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66713" y="1646238"/>
            <a:ext cx="8334375" cy="2530475"/>
          </a:xfrm>
          <a:prstGeom prst="rect">
            <a:avLst/>
          </a:prstGeom>
          <a:noFill/>
          <a:ln w="9525">
            <a:noFill/>
            <a:miter lim="800000"/>
            <a:headEnd/>
            <a:tailEnd/>
          </a:ln>
          <a:effectLst/>
        </p:spPr>
        <p:txBody>
          <a:bodyPr lIns="92075" tIns="46038" rIns="92075" bIns="46038">
            <a:spAutoFit/>
          </a:bodyPr>
          <a:lstStyle/>
          <a:p>
            <a:pPr algn="ctr"/>
            <a:r>
              <a:rPr lang="en-US" sz="8000" b="1">
                <a:latin typeface="Copperplate Gothic Bold" pitchFamily="34" charset="0"/>
              </a:rPr>
              <a:t>What is Self Defense?</a:t>
            </a:r>
          </a:p>
        </p:txBody>
      </p:sp>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a:ln/>
        </p:spPr>
        <p:txBody>
          <a:bodyPr/>
          <a:lstStyle/>
          <a:p>
            <a:r>
              <a:rPr lang="en-US" dirty="0" smtClean="0"/>
              <a:t>22815 </a:t>
            </a:r>
            <a:r>
              <a:rPr lang="en-US" dirty="0"/>
              <a:t>PC Minors</a:t>
            </a:r>
          </a:p>
        </p:txBody>
      </p:sp>
      <p:sp>
        <p:nvSpPr>
          <p:cNvPr id="17411" name="Rectangle 3"/>
          <p:cNvSpPr>
            <a:spLocks noGrp="1" noChangeArrowheads="1"/>
          </p:cNvSpPr>
          <p:nvPr>
            <p:ph type="body" idx="1"/>
          </p:nvPr>
        </p:nvSpPr>
        <p:spPr>
          <a:xfrm>
            <a:off x="685800" y="1676400"/>
            <a:ext cx="7772400" cy="4114800"/>
          </a:xfrm>
          <a:noFill/>
          <a:ln/>
        </p:spPr>
        <p:txBody>
          <a:bodyPr/>
          <a:lstStyle/>
          <a:p>
            <a:r>
              <a:rPr lang="en-US" sz="5400"/>
              <a:t>16 years of age</a:t>
            </a:r>
          </a:p>
          <a:p>
            <a:r>
              <a:rPr lang="en-US" sz="5400"/>
              <a:t>consent of parent or guardian</a:t>
            </a:r>
          </a:p>
          <a:p>
            <a:r>
              <a:rPr lang="en-US" sz="5400"/>
              <a:t>Civil liability belongs to person signed consent</a:t>
            </a:r>
          </a:p>
        </p:txBody>
      </p:sp>
    </p:spTree>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p:spPr>
        <p:txBody>
          <a:bodyPr/>
          <a:lstStyle/>
          <a:p>
            <a:r>
              <a:rPr lang="en-US" dirty="0" smtClean="0"/>
              <a:t>22825 </a:t>
            </a:r>
            <a:r>
              <a:rPr lang="en-US" dirty="0"/>
              <a:t>PC Jails</a:t>
            </a:r>
          </a:p>
        </p:txBody>
      </p:sp>
      <p:sp>
        <p:nvSpPr>
          <p:cNvPr id="18435" name="Rectangle 3"/>
          <p:cNvSpPr>
            <a:spLocks noGrp="1" noChangeArrowheads="1"/>
          </p:cNvSpPr>
          <p:nvPr>
            <p:ph type="body" idx="1"/>
          </p:nvPr>
        </p:nvSpPr>
        <p:spPr>
          <a:noFill/>
          <a:ln/>
        </p:spPr>
        <p:txBody>
          <a:bodyPr/>
          <a:lstStyle/>
          <a:p>
            <a:r>
              <a:rPr lang="en-US" sz="4400"/>
              <a:t>Custodial Officer of County</a:t>
            </a:r>
          </a:p>
          <a:p>
            <a:r>
              <a:rPr lang="en-US" sz="4400"/>
              <a:t>May carry Tear Gas while on-duty</a:t>
            </a:r>
          </a:p>
          <a:p>
            <a:r>
              <a:rPr lang="en-US" sz="4400"/>
              <a:t>May carry off-duty only in accordance with other laws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830.5 PC</a:t>
            </a:r>
          </a:p>
        </p:txBody>
      </p:sp>
      <p:sp>
        <p:nvSpPr>
          <p:cNvPr id="98307" name="Rectangle 3"/>
          <p:cNvSpPr>
            <a:spLocks noGrp="1" noChangeArrowheads="1"/>
          </p:cNvSpPr>
          <p:nvPr>
            <p:ph type="body" idx="1"/>
          </p:nvPr>
        </p:nvSpPr>
        <p:spPr/>
        <p:txBody>
          <a:bodyPr/>
          <a:lstStyle/>
          <a:p>
            <a:r>
              <a:rPr lang="en-US"/>
              <a:t>Probation Officers are Peace Officers:</a:t>
            </a:r>
          </a:p>
          <a:p>
            <a:r>
              <a:rPr lang="en-US"/>
              <a:t>While engaged in the performance of the duties of their respective employment and for the purpose of carrying out the primary function of their employment </a:t>
            </a:r>
          </a:p>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p:spPr>
        <p:txBody>
          <a:bodyPr/>
          <a:lstStyle/>
          <a:p>
            <a:r>
              <a:rPr lang="en-US" dirty="0" smtClean="0"/>
              <a:t>22905 </a:t>
            </a:r>
            <a:r>
              <a:rPr lang="en-US" dirty="0"/>
              <a:t>PC - Markings</a:t>
            </a:r>
          </a:p>
        </p:txBody>
      </p:sp>
      <p:sp>
        <p:nvSpPr>
          <p:cNvPr id="19459" name="Rectangle 3"/>
          <p:cNvSpPr>
            <a:spLocks noGrp="1" noChangeArrowheads="1"/>
          </p:cNvSpPr>
          <p:nvPr>
            <p:ph type="body" idx="1"/>
          </p:nvPr>
        </p:nvSpPr>
        <p:spPr>
          <a:noFill/>
          <a:ln/>
        </p:spPr>
        <p:txBody>
          <a:bodyPr/>
          <a:lstStyle/>
          <a:p>
            <a:r>
              <a:rPr lang="en-US" sz="6000"/>
              <a:t>Each device must have</a:t>
            </a:r>
          </a:p>
          <a:p>
            <a:r>
              <a:rPr lang="en-US" sz="6000"/>
              <a:t>Name of Manufacturer</a:t>
            </a:r>
          </a:p>
          <a:p>
            <a:r>
              <a:rPr lang="en-US" sz="6000"/>
              <a:t>Expiration Date</a:t>
            </a:r>
          </a:p>
        </p:txBody>
      </p:sp>
    </p:spTree>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p:spPr>
        <p:txBody>
          <a:bodyPr/>
          <a:lstStyle/>
          <a:p>
            <a:r>
              <a:rPr lang="en-US" dirty="0" smtClean="0"/>
              <a:t>22910 (a) </a:t>
            </a:r>
            <a:r>
              <a:rPr lang="en-US" dirty="0"/>
              <a:t>PC - Destruction of Markings</a:t>
            </a:r>
          </a:p>
        </p:txBody>
      </p:sp>
      <p:sp>
        <p:nvSpPr>
          <p:cNvPr id="20483" name="Rectangle 3"/>
          <p:cNvSpPr>
            <a:spLocks noGrp="1" noChangeArrowheads="1"/>
          </p:cNvSpPr>
          <p:nvPr>
            <p:ph type="body" idx="1"/>
          </p:nvPr>
        </p:nvSpPr>
        <p:spPr>
          <a:noFill/>
          <a:ln/>
        </p:spPr>
        <p:txBody>
          <a:bodyPr/>
          <a:lstStyle/>
          <a:p>
            <a:r>
              <a:rPr lang="en-US" sz="4400"/>
              <a:t>Changes, alters, removes, obliterates</a:t>
            </a:r>
          </a:p>
          <a:p>
            <a:r>
              <a:rPr lang="en-US" sz="4400"/>
              <a:t>Serial number or mark of identification</a:t>
            </a:r>
          </a:p>
          <a:p>
            <a:r>
              <a:rPr lang="en-US" sz="4400"/>
              <a:t>Felony</a:t>
            </a:r>
          </a:p>
          <a:p>
            <a:r>
              <a:rPr lang="en-US" sz="4400"/>
              <a:t>Possession presumptive</a:t>
            </a:r>
          </a:p>
        </p:txBody>
      </p:sp>
    </p:spTree>
  </p:cSld>
  <p:clrMapOvr>
    <a:masterClrMapping/>
  </p:clrMapOvr>
  <p:transition>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ln/>
        </p:spPr>
        <p:txBody>
          <a:bodyPr/>
          <a:lstStyle/>
          <a:p>
            <a:r>
              <a:rPr lang="en-US"/>
              <a:t>171b PC - Possess in Public Building</a:t>
            </a:r>
          </a:p>
        </p:txBody>
      </p:sp>
      <p:sp>
        <p:nvSpPr>
          <p:cNvPr id="21507" name="Rectangle 3"/>
          <p:cNvSpPr>
            <a:spLocks noGrp="1" noChangeArrowheads="1"/>
          </p:cNvSpPr>
          <p:nvPr>
            <p:ph type="body" idx="1"/>
          </p:nvPr>
        </p:nvSpPr>
        <p:spPr>
          <a:noFill/>
          <a:ln/>
        </p:spPr>
        <p:txBody>
          <a:bodyPr/>
          <a:lstStyle/>
          <a:p>
            <a:r>
              <a:rPr lang="en-US" sz="4400"/>
              <a:t>Possess in public building</a:t>
            </a:r>
          </a:p>
          <a:p>
            <a:r>
              <a:rPr lang="en-US" sz="4400"/>
              <a:t>Meeting required to be open to public</a:t>
            </a:r>
          </a:p>
          <a:p>
            <a:r>
              <a:rPr lang="en-US" sz="4400"/>
              <a:t>Unauthorized Tear Gas Weapon</a:t>
            </a:r>
          </a:p>
          <a:p>
            <a:r>
              <a:rPr lang="en-US" sz="4400"/>
              <a:t>Wobbler</a:t>
            </a:r>
          </a:p>
        </p:txBody>
      </p:sp>
    </p:spTree>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a:ln/>
        </p:spPr>
        <p:txBody>
          <a:bodyPr/>
          <a:lstStyle/>
          <a:p>
            <a:r>
              <a:rPr lang="en-US"/>
              <a:t>171b PC - Possess in Public Building</a:t>
            </a:r>
          </a:p>
        </p:txBody>
      </p:sp>
      <p:sp>
        <p:nvSpPr>
          <p:cNvPr id="22531" name="Rectangle 3"/>
          <p:cNvSpPr>
            <a:spLocks noGrp="1" noChangeArrowheads="1"/>
          </p:cNvSpPr>
          <p:nvPr>
            <p:ph type="body" idx="1"/>
          </p:nvPr>
        </p:nvSpPr>
        <p:spPr>
          <a:noFill/>
          <a:ln/>
        </p:spPr>
        <p:txBody>
          <a:bodyPr/>
          <a:lstStyle/>
          <a:p>
            <a:r>
              <a:rPr lang="en-US" sz="5400"/>
              <a:t>Exception Peace Officer</a:t>
            </a:r>
          </a:p>
          <a:p>
            <a:r>
              <a:rPr lang="en-US" sz="5400"/>
              <a:t>Official duties</a:t>
            </a:r>
          </a:p>
          <a:p>
            <a:r>
              <a:rPr lang="en-US" sz="5400"/>
              <a:t>Shall apply if party to action</a:t>
            </a:r>
          </a:p>
        </p:txBody>
      </p:sp>
    </p:spTree>
  </p:cSld>
  <p:clrMapOvr>
    <a:masterClrMapping/>
  </p:clrMapOvr>
  <p:transition>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p:spPr>
        <p:txBody>
          <a:bodyPr/>
          <a:lstStyle/>
          <a:p>
            <a:r>
              <a:rPr lang="en-US"/>
              <a:t>4502 PC - Poss. Weapon</a:t>
            </a:r>
          </a:p>
        </p:txBody>
      </p:sp>
      <p:sp>
        <p:nvSpPr>
          <p:cNvPr id="23555" name="Rectangle 3"/>
          <p:cNvSpPr>
            <a:spLocks noGrp="1" noChangeArrowheads="1"/>
          </p:cNvSpPr>
          <p:nvPr>
            <p:ph type="body" idx="1"/>
          </p:nvPr>
        </p:nvSpPr>
        <p:spPr>
          <a:noFill/>
          <a:ln/>
        </p:spPr>
        <p:txBody>
          <a:bodyPr/>
          <a:lstStyle/>
          <a:p>
            <a:r>
              <a:rPr lang="en-US" sz="5400"/>
              <a:t>Confined to prison or road camp</a:t>
            </a:r>
          </a:p>
          <a:p>
            <a:r>
              <a:rPr lang="en-US" sz="5400"/>
              <a:t>Possess carries</a:t>
            </a:r>
          </a:p>
          <a:p>
            <a:r>
              <a:rPr lang="en-US" sz="5400"/>
              <a:t>Tear gas</a:t>
            </a:r>
          </a:p>
          <a:p>
            <a:r>
              <a:rPr lang="en-US" sz="5400"/>
              <a:t>Felony</a:t>
            </a:r>
          </a:p>
        </p:txBody>
      </p:sp>
    </p:spTree>
  </p:cSld>
  <p:clrMapOvr>
    <a:masterClrMapping/>
  </p:clrMapOvr>
  <p:transition>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2743200"/>
            <a:ext cx="7772400" cy="1143000"/>
          </a:xfrm>
          <a:noFill/>
          <a:ln/>
        </p:spPr>
        <p:txBody>
          <a:bodyPr/>
          <a:lstStyle/>
          <a:p>
            <a:r>
              <a:rPr lang="en-US" sz="9600"/>
              <a:t>Food and Agriculture Code</a:t>
            </a:r>
          </a:p>
        </p:txBody>
      </p:sp>
    </p:spTree>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a:lstStyle/>
          <a:p>
            <a:r>
              <a:rPr lang="en-US"/>
              <a:t>12753 F&amp;A Economic Poison</a:t>
            </a:r>
          </a:p>
        </p:txBody>
      </p:sp>
      <p:sp>
        <p:nvSpPr>
          <p:cNvPr id="25603" name="Rectangle 3"/>
          <p:cNvSpPr>
            <a:spLocks noGrp="1" noChangeArrowheads="1"/>
          </p:cNvSpPr>
          <p:nvPr>
            <p:ph type="body" idx="1"/>
          </p:nvPr>
        </p:nvSpPr>
        <p:spPr>
          <a:noFill/>
          <a:ln/>
        </p:spPr>
        <p:txBody>
          <a:bodyPr/>
          <a:lstStyle/>
          <a:p>
            <a:r>
              <a:rPr lang="en-US" sz="8800"/>
              <a:t>Any substance</a:t>
            </a:r>
          </a:p>
          <a:p>
            <a:r>
              <a:rPr lang="en-US" sz="8800"/>
              <a:t>Repelling Pests</a:t>
            </a:r>
          </a:p>
        </p:txBody>
      </p:sp>
    </p:spTree>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a:lstStyle/>
          <a:p>
            <a:r>
              <a:rPr lang="en-US"/>
              <a:t>12995 F&amp;A - Possession</a:t>
            </a:r>
          </a:p>
        </p:txBody>
      </p:sp>
      <p:sp>
        <p:nvSpPr>
          <p:cNvPr id="26627" name="Rectangle 3"/>
          <p:cNvSpPr>
            <a:spLocks noGrp="1" noChangeArrowheads="1"/>
          </p:cNvSpPr>
          <p:nvPr>
            <p:ph type="body" idx="1"/>
          </p:nvPr>
        </p:nvSpPr>
        <p:spPr>
          <a:noFill/>
          <a:ln/>
        </p:spPr>
        <p:txBody>
          <a:bodyPr/>
          <a:lstStyle/>
          <a:p>
            <a:r>
              <a:rPr lang="en-US" sz="6000"/>
              <a:t>Possess or use</a:t>
            </a:r>
          </a:p>
          <a:p>
            <a:r>
              <a:rPr lang="en-US" sz="6000"/>
              <a:t>Economic Poison</a:t>
            </a:r>
          </a:p>
          <a:p>
            <a:r>
              <a:rPr lang="en-US" sz="6000"/>
              <a:t>Not Registered</a:t>
            </a:r>
          </a:p>
          <a:p>
            <a:r>
              <a:rPr lang="en-US" sz="6000"/>
              <a:t>Misdemeanor</a:t>
            </a:r>
          </a:p>
        </p:txBody>
      </p:sp>
    </p:spTree>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6258" name="Picture 2" descr="dog shield"/>
          <p:cNvPicPr>
            <a:picLocks noChangeAspect="1" noChangeArrowheads="1"/>
          </p:cNvPicPr>
          <p:nvPr/>
        </p:nvPicPr>
        <p:blipFill>
          <a:blip r:embed="rId3" cstate="print"/>
          <a:srcRect/>
          <a:stretch>
            <a:fillRect/>
          </a:stretch>
        </p:blipFill>
        <p:spPr bwMode="auto">
          <a:xfrm>
            <a:off x="3398838" y="685800"/>
            <a:ext cx="2379662" cy="54102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0624" y="0"/>
            <a:ext cx="2702751" cy="6858000"/>
          </a:xfrm>
          <a:prstGeom prst="rect">
            <a:avLst/>
          </a:prstGeom>
        </p:spPr>
      </p:pic>
    </p:spTree>
    <p:extLst>
      <p:ext uri="{BB962C8B-B14F-4D97-AF65-F5344CB8AC3E}">
        <p14:creationId xmlns:p14="http://schemas.microsoft.com/office/powerpoint/2010/main" val="2611003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4210" name="Picture 2" descr="halt"/>
          <p:cNvPicPr>
            <a:picLocks noChangeAspect="1" noChangeArrowheads="1"/>
          </p:cNvPicPr>
          <p:nvPr/>
        </p:nvPicPr>
        <p:blipFill>
          <a:blip r:embed="rId3" cstate="print"/>
          <a:srcRect/>
          <a:stretch>
            <a:fillRect/>
          </a:stretch>
        </p:blipFill>
        <p:spPr bwMode="auto">
          <a:xfrm>
            <a:off x="6324600" y="533946"/>
            <a:ext cx="2690813" cy="5562600"/>
          </a:xfrm>
          <a:prstGeom prst="rect">
            <a:avLst/>
          </a:prstGeom>
          <a:noFill/>
        </p:spPr>
      </p:pic>
      <p:sp>
        <p:nvSpPr>
          <p:cNvPr id="2" name="Rectangle 1"/>
          <p:cNvSpPr/>
          <p:nvPr/>
        </p:nvSpPr>
        <p:spPr>
          <a:xfrm>
            <a:off x="685800" y="1376254"/>
            <a:ext cx="6858000" cy="1938992"/>
          </a:xfrm>
          <a:prstGeom prst="rect">
            <a:avLst/>
          </a:prstGeom>
        </p:spPr>
        <p:txBody>
          <a:bodyPr wrap="square">
            <a:spAutoFit/>
          </a:bodyPr>
          <a:lstStyle/>
          <a:p>
            <a:r>
              <a:rPr lang="da-DK" dirty="0">
                <a:solidFill>
                  <a:schemeClr val="bg2">
                    <a:lumMod val="95000"/>
                    <a:lumOff val="5000"/>
                  </a:schemeClr>
                </a:solidFill>
                <a:latin typeface="Gill Sans Ultra Bold" panose="020B0A02020104020203" pitchFamily="34" charset="0"/>
              </a:rPr>
              <a:t>HALT II DOG REPELLENT </a:t>
            </a:r>
            <a:endParaRPr lang="da-DK" dirty="0" smtClean="0">
              <a:solidFill>
                <a:schemeClr val="bg2">
                  <a:lumMod val="95000"/>
                  <a:lumOff val="5000"/>
                </a:schemeClr>
              </a:solidFill>
              <a:latin typeface="Gill Sans Ultra Bold" panose="020B0A02020104020203" pitchFamily="34" charset="0"/>
            </a:endParaRPr>
          </a:p>
          <a:p>
            <a:r>
              <a:rPr lang="da-DK" dirty="0" smtClean="0">
                <a:solidFill>
                  <a:schemeClr val="bg2">
                    <a:lumMod val="95000"/>
                    <a:lumOff val="5000"/>
                  </a:schemeClr>
                </a:solidFill>
                <a:latin typeface="Gill Sans Ultra Bold" panose="020B0A02020104020203" pitchFamily="34" charset="0"/>
              </a:rPr>
              <a:t>(7754- </a:t>
            </a:r>
            <a:r>
              <a:rPr lang="da-DK" dirty="0">
                <a:solidFill>
                  <a:schemeClr val="bg2">
                    <a:lumMod val="95000"/>
                    <a:lumOff val="5000"/>
                  </a:schemeClr>
                </a:solidFill>
                <a:latin typeface="Gill Sans Ultra Bold" panose="020B0A02020104020203" pitchFamily="34" charset="0"/>
              </a:rPr>
              <a:t>38-AA </a:t>
            </a:r>
            <a:r>
              <a:rPr lang="da-DK" dirty="0" smtClean="0">
                <a:solidFill>
                  <a:schemeClr val="bg2">
                    <a:lumMod val="95000"/>
                    <a:lumOff val="5000"/>
                  </a:schemeClr>
                </a:solidFill>
                <a:latin typeface="Gill Sans Ultra Bold" panose="020B0A02020104020203" pitchFamily="34" charset="0"/>
              </a:rPr>
              <a:t>)</a:t>
            </a:r>
          </a:p>
          <a:p>
            <a:endParaRPr lang="da-DK" dirty="0">
              <a:solidFill>
                <a:schemeClr val="bg2">
                  <a:lumMod val="95000"/>
                  <a:lumOff val="5000"/>
                </a:schemeClr>
              </a:solidFill>
              <a:latin typeface="Gill Sans Ultra Bold" panose="020B0A02020104020203" pitchFamily="34" charset="0"/>
            </a:endParaRPr>
          </a:p>
          <a:p>
            <a:r>
              <a:rPr lang="da-DK" dirty="0" smtClean="0">
                <a:solidFill>
                  <a:schemeClr val="bg2">
                    <a:lumMod val="95000"/>
                    <a:lumOff val="5000"/>
                  </a:schemeClr>
                </a:solidFill>
                <a:latin typeface="Gill Sans Ultra Bold" panose="020B0A02020104020203" pitchFamily="34" charset="0"/>
              </a:rPr>
              <a:t>HALT</a:t>
            </a:r>
            <a:r>
              <a:rPr lang="da-DK" dirty="0">
                <a:solidFill>
                  <a:schemeClr val="bg2">
                    <a:lumMod val="95000"/>
                    <a:lumOff val="5000"/>
                  </a:schemeClr>
                </a:solidFill>
                <a:latin typeface="Gill Sans Ultra Bold" panose="020B0A02020104020203" pitchFamily="34" charset="0"/>
              </a:rPr>
              <a:t>! DOG REPELLENT </a:t>
            </a:r>
            <a:endParaRPr lang="da-DK" dirty="0" smtClean="0">
              <a:solidFill>
                <a:schemeClr val="bg2">
                  <a:lumMod val="95000"/>
                  <a:lumOff val="5000"/>
                </a:schemeClr>
              </a:solidFill>
              <a:latin typeface="Gill Sans Ultra Bold" panose="020B0A02020104020203" pitchFamily="34" charset="0"/>
            </a:endParaRPr>
          </a:p>
          <a:p>
            <a:r>
              <a:rPr lang="da-DK" dirty="0" smtClean="0">
                <a:solidFill>
                  <a:schemeClr val="bg2">
                    <a:lumMod val="95000"/>
                    <a:lumOff val="5000"/>
                  </a:schemeClr>
                </a:solidFill>
                <a:latin typeface="Gill Sans Ultra Bold" panose="020B0A02020104020203" pitchFamily="34" charset="0"/>
              </a:rPr>
              <a:t>(7754- </a:t>
            </a:r>
            <a:r>
              <a:rPr lang="da-DK" dirty="0">
                <a:solidFill>
                  <a:schemeClr val="bg2">
                    <a:lumMod val="95000"/>
                    <a:lumOff val="5000"/>
                  </a:schemeClr>
                </a:solidFill>
                <a:latin typeface="Gill Sans Ultra Bold" panose="020B0A02020104020203" pitchFamily="34" charset="0"/>
              </a:rPr>
              <a:t>37-AA </a:t>
            </a:r>
            <a:r>
              <a:rPr lang="da-DK" dirty="0">
                <a:latin typeface="Gill Sans Ultra Bold" panose="020B0A02020104020203" pitchFamily="34" charset="0"/>
              </a:rPr>
              <a:t>)</a:t>
            </a:r>
            <a:endParaRPr lang="en-US" dirty="0">
              <a:latin typeface="Gill Sans Ultra Bold" panose="020B0A02020104020203"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988047"/>
            <a:ext cx="6270938" cy="830997"/>
          </a:xfrm>
          <a:prstGeom prst="rect">
            <a:avLst/>
          </a:prstGeom>
        </p:spPr>
        <p:txBody>
          <a:bodyPr wrap="square">
            <a:spAutoFit/>
          </a:bodyPr>
          <a:lstStyle/>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28600"/>
            <a:ext cx="2514600" cy="5939999"/>
          </a:xfrm>
          <a:prstGeom prst="rect">
            <a:avLst/>
          </a:prstGeom>
        </p:spPr>
      </p:pic>
      <p:sp>
        <p:nvSpPr>
          <p:cNvPr id="8" name="TextBox 7"/>
          <p:cNvSpPr txBox="1"/>
          <p:nvPr/>
        </p:nvSpPr>
        <p:spPr>
          <a:xfrm flipH="1">
            <a:off x="2983068" y="2286000"/>
            <a:ext cx="5791202" cy="1200329"/>
          </a:xfrm>
          <a:prstGeom prst="rect">
            <a:avLst/>
          </a:prstGeom>
          <a:noFill/>
        </p:spPr>
        <p:txBody>
          <a:bodyPr wrap="square" rtlCol="0">
            <a:spAutoFit/>
          </a:bodyPr>
          <a:lstStyle/>
          <a:p>
            <a:r>
              <a:rPr lang="en-US" dirty="0"/>
              <a:t>COUNTER ASSAULT BEAR DETERRENT ( 55541- 2-AA )</a:t>
            </a:r>
          </a:p>
          <a:p>
            <a:endParaRPr lang="en-US" dirty="0"/>
          </a:p>
        </p:txBody>
      </p:sp>
    </p:spTree>
    <p:extLst>
      <p:ext uri="{BB962C8B-B14F-4D97-AF65-F5344CB8AC3E}">
        <p14:creationId xmlns:p14="http://schemas.microsoft.com/office/powerpoint/2010/main" val="1656303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380999"/>
            <a:ext cx="2209800" cy="5715001"/>
          </a:xfrm>
          <a:prstGeom prst="rect">
            <a:avLst/>
          </a:prstGeom>
        </p:spPr>
      </p:pic>
      <p:sp>
        <p:nvSpPr>
          <p:cNvPr id="3" name="Rectangle 2"/>
          <p:cNvSpPr/>
          <p:nvPr/>
        </p:nvSpPr>
        <p:spPr>
          <a:xfrm>
            <a:off x="228600" y="3227409"/>
            <a:ext cx="6858000" cy="830997"/>
          </a:xfrm>
          <a:prstGeom prst="rect">
            <a:avLst/>
          </a:prstGeom>
        </p:spPr>
        <p:txBody>
          <a:bodyPr wrap="square">
            <a:spAutoFit/>
          </a:bodyPr>
          <a:lstStyle/>
          <a:p>
            <a:r>
              <a:rPr lang="en-US" dirty="0"/>
              <a:t>FRONTIERSMAN BEAR ATTACK DETERRENT </a:t>
            </a:r>
            <a:endParaRPr lang="en-US" dirty="0" smtClean="0"/>
          </a:p>
          <a:p>
            <a:r>
              <a:rPr lang="en-US" dirty="0" smtClean="0"/>
              <a:t>( </a:t>
            </a:r>
            <a:r>
              <a:rPr lang="en-US" dirty="0"/>
              <a:t>72265- 1-AA )</a:t>
            </a:r>
          </a:p>
        </p:txBody>
      </p:sp>
    </p:spTree>
    <p:extLst>
      <p:ext uri="{BB962C8B-B14F-4D97-AF65-F5344CB8AC3E}">
        <p14:creationId xmlns:p14="http://schemas.microsoft.com/office/powerpoint/2010/main" val="1352810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609600"/>
            <a:ext cx="2047263" cy="5473966"/>
          </a:xfrm>
          <a:prstGeom prst="rect">
            <a:avLst/>
          </a:prstGeom>
        </p:spPr>
      </p:pic>
      <p:sp>
        <p:nvSpPr>
          <p:cNvPr id="3" name="Rectangle 2"/>
          <p:cNvSpPr/>
          <p:nvPr/>
        </p:nvSpPr>
        <p:spPr>
          <a:xfrm>
            <a:off x="2590800" y="2057400"/>
            <a:ext cx="6400800" cy="830997"/>
          </a:xfrm>
          <a:prstGeom prst="rect">
            <a:avLst/>
          </a:prstGeom>
        </p:spPr>
        <p:txBody>
          <a:bodyPr wrap="square">
            <a:spAutoFit/>
          </a:bodyPr>
          <a:lstStyle/>
          <a:p>
            <a:r>
              <a:rPr lang="en-US" b="1" dirty="0"/>
              <a:t>UDAP PEPPER POWER BEAR DETERRENT </a:t>
            </a:r>
          </a:p>
          <a:p>
            <a:r>
              <a:rPr lang="en-US" b="1" dirty="0"/>
              <a:t>( 72007- 1-AA )</a:t>
            </a:r>
          </a:p>
        </p:txBody>
      </p:sp>
    </p:spTree>
    <p:extLst>
      <p:ext uri="{BB962C8B-B14F-4D97-AF65-F5344CB8AC3E}">
        <p14:creationId xmlns:p14="http://schemas.microsoft.com/office/powerpoint/2010/main" val="1393851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0"/>
            <a:ext cx="7772400" cy="1143000"/>
          </a:xfrm>
          <a:noFill/>
          <a:ln/>
        </p:spPr>
        <p:txBody>
          <a:bodyPr/>
          <a:lstStyle/>
          <a:p>
            <a:r>
              <a:rPr lang="en-US" sz="9600"/>
              <a:t>EDUCATION CODE</a:t>
            </a:r>
          </a:p>
        </p:txBody>
      </p:sp>
    </p:spTree>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a:lstStyle/>
          <a:p>
            <a:r>
              <a:rPr lang="en-US"/>
              <a:t>49330 EdC - Injurious Objects</a:t>
            </a:r>
          </a:p>
        </p:txBody>
      </p:sp>
      <p:sp>
        <p:nvSpPr>
          <p:cNvPr id="28675" name="Rectangle 3"/>
          <p:cNvSpPr>
            <a:spLocks noGrp="1" noChangeArrowheads="1"/>
          </p:cNvSpPr>
          <p:nvPr>
            <p:ph type="body" idx="1"/>
          </p:nvPr>
        </p:nvSpPr>
        <p:spPr>
          <a:noFill/>
          <a:ln/>
        </p:spPr>
        <p:txBody>
          <a:bodyPr/>
          <a:lstStyle/>
          <a:p>
            <a:r>
              <a:rPr lang="en-US" sz="5400" dirty="0"/>
              <a:t>Any object listed in </a:t>
            </a:r>
            <a:r>
              <a:rPr lang="en-US" sz="5400" dirty="0" smtClean="0"/>
              <a:t>17240 </a:t>
            </a:r>
            <a:r>
              <a:rPr lang="en-US" sz="5400" dirty="0"/>
              <a:t>PC</a:t>
            </a:r>
          </a:p>
          <a:p>
            <a:r>
              <a:rPr lang="en-US" sz="5400" dirty="0"/>
              <a:t>Not necessary for Academic purposes of the pupil</a:t>
            </a:r>
          </a:p>
        </p:txBody>
      </p:sp>
    </p:spTree>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ln/>
        </p:spPr>
        <p:txBody>
          <a:bodyPr/>
          <a:lstStyle/>
          <a:p>
            <a:r>
              <a:rPr lang="en-US"/>
              <a:t>49331 EdC - Removal from Poss.</a:t>
            </a:r>
          </a:p>
        </p:txBody>
      </p:sp>
      <p:sp>
        <p:nvSpPr>
          <p:cNvPr id="29699" name="Rectangle 3"/>
          <p:cNvSpPr>
            <a:spLocks noGrp="1" noChangeArrowheads="1"/>
          </p:cNvSpPr>
          <p:nvPr>
            <p:ph type="body" idx="1"/>
          </p:nvPr>
        </p:nvSpPr>
        <p:spPr>
          <a:noFill/>
          <a:ln/>
        </p:spPr>
        <p:txBody>
          <a:bodyPr/>
          <a:lstStyle/>
          <a:p>
            <a:r>
              <a:rPr lang="en-US" sz="4000"/>
              <a:t>Designated Certified Employee</a:t>
            </a:r>
          </a:p>
          <a:p>
            <a:r>
              <a:rPr lang="en-US" sz="4000"/>
              <a:t>May Remove Injurous Object</a:t>
            </a:r>
          </a:p>
          <a:p>
            <a:r>
              <a:rPr lang="en-US" sz="4000"/>
              <a:t>From personal possession of student</a:t>
            </a:r>
          </a:p>
          <a:p>
            <a:r>
              <a:rPr lang="en-US" sz="4000"/>
              <a:t>Upon school property or under authority of school</a:t>
            </a:r>
          </a:p>
        </p:txBody>
      </p:sp>
    </p:spTree>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p:spPr>
        <p:txBody>
          <a:bodyPr/>
          <a:lstStyle/>
          <a:p>
            <a:r>
              <a:rPr lang="en-US"/>
              <a:t>49332 EdC - Notification of Parent</a:t>
            </a:r>
          </a:p>
        </p:txBody>
      </p:sp>
      <p:sp>
        <p:nvSpPr>
          <p:cNvPr id="30723" name="Rectangle 3"/>
          <p:cNvSpPr>
            <a:spLocks noGrp="1" noChangeArrowheads="1"/>
          </p:cNvSpPr>
          <p:nvPr>
            <p:ph type="body" idx="1"/>
          </p:nvPr>
        </p:nvSpPr>
        <p:spPr>
          <a:noFill/>
          <a:ln/>
        </p:spPr>
        <p:txBody>
          <a:bodyPr/>
          <a:lstStyle/>
          <a:p>
            <a:r>
              <a:rPr lang="en-US" sz="6000"/>
              <a:t>Parent or guardian</a:t>
            </a:r>
          </a:p>
          <a:p>
            <a:r>
              <a:rPr lang="en-US" sz="6000"/>
              <a:t>Maybe notified</a:t>
            </a:r>
          </a:p>
          <a:p>
            <a:r>
              <a:rPr lang="en-US" sz="6000"/>
              <a:t>Of taking</a:t>
            </a:r>
          </a:p>
        </p:txBody>
      </p:sp>
    </p:spTree>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ln/>
        </p:spPr>
        <p:txBody>
          <a:bodyPr/>
          <a:lstStyle/>
          <a:p>
            <a:r>
              <a:rPr lang="en-US"/>
              <a:t>49333 EdC - Return of Object</a:t>
            </a:r>
          </a:p>
        </p:txBody>
      </p:sp>
      <p:sp>
        <p:nvSpPr>
          <p:cNvPr id="31747" name="Rectangle 3"/>
          <p:cNvSpPr>
            <a:spLocks noGrp="1" noChangeArrowheads="1"/>
          </p:cNvSpPr>
          <p:nvPr>
            <p:ph type="body" idx="1"/>
          </p:nvPr>
        </p:nvSpPr>
        <p:spPr>
          <a:noFill/>
          <a:ln/>
        </p:spPr>
        <p:txBody>
          <a:bodyPr/>
          <a:lstStyle/>
          <a:p>
            <a:r>
              <a:rPr lang="en-US" sz="4800"/>
              <a:t>Pupil presents object</a:t>
            </a:r>
          </a:p>
          <a:p>
            <a:r>
              <a:rPr lang="en-US" sz="4800"/>
              <a:t>May have object returned</a:t>
            </a:r>
          </a:p>
          <a:p>
            <a:r>
              <a:rPr lang="en-US" sz="4800"/>
              <a:t>Conclusion of school</a:t>
            </a:r>
          </a:p>
          <a:p>
            <a:r>
              <a:rPr lang="en-US" sz="4800"/>
              <a:t>If legal to possess off grounds</a:t>
            </a:r>
          </a:p>
        </p:txBody>
      </p:sp>
    </p:spTree>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685800" y="2286000"/>
            <a:ext cx="7772400" cy="1143000"/>
          </a:xfrm>
          <a:noFill/>
          <a:ln/>
        </p:spPr>
        <p:txBody>
          <a:bodyPr/>
          <a:lstStyle/>
          <a:p>
            <a:r>
              <a:rPr lang="en-US" sz="9600"/>
              <a:t>Welfare and Institutions Code</a:t>
            </a:r>
          </a:p>
        </p:txBody>
      </p:sp>
    </p:spTree>
  </p:cSld>
  <p:clrMapOvr>
    <a:masterClrMapping/>
  </p:clrMapOvr>
  <p:transition spd="slow">
    <p:blinds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a:ln/>
        </p:spPr>
        <p:txBody>
          <a:bodyPr/>
          <a:lstStyle/>
          <a:p>
            <a:r>
              <a:rPr lang="en-US"/>
              <a:t>871.5 W&amp;I - Juvenile Hall</a:t>
            </a:r>
          </a:p>
        </p:txBody>
      </p:sp>
      <p:sp>
        <p:nvSpPr>
          <p:cNvPr id="33795" name="Rectangle 3"/>
          <p:cNvSpPr>
            <a:spLocks noGrp="1" noChangeArrowheads="1"/>
          </p:cNvSpPr>
          <p:nvPr>
            <p:ph type="body" idx="1"/>
          </p:nvPr>
        </p:nvSpPr>
        <p:spPr>
          <a:noFill/>
          <a:ln/>
        </p:spPr>
        <p:txBody>
          <a:bodyPr/>
          <a:lstStyle/>
          <a:p>
            <a:r>
              <a:rPr lang="en-US" sz="4400"/>
              <a:t>Knowingly brings or sends into, assists or uses</a:t>
            </a:r>
          </a:p>
          <a:p>
            <a:r>
              <a:rPr lang="en-US" sz="4400"/>
              <a:t>Juvenile Hall, Camp, etc</a:t>
            </a:r>
          </a:p>
          <a:p>
            <a:r>
              <a:rPr lang="en-US" sz="4400"/>
              <a:t>Any weapon including Tear Gas</a:t>
            </a:r>
          </a:p>
          <a:p>
            <a:r>
              <a:rPr lang="en-US" sz="4400"/>
              <a:t>Felony</a:t>
            </a:r>
          </a:p>
        </p:txBody>
      </p:sp>
    </p:spTree>
  </p:cSld>
  <p:clrMapOvr>
    <a:masterClrMapping/>
  </p:clrMapOvr>
  <p:transition spd="slow">
    <p:blinds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2286000"/>
            <a:ext cx="7772400" cy="1143000"/>
          </a:xfrm>
        </p:spPr>
        <p:txBody>
          <a:bodyPr/>
          <a:lstStyle/>
          <a:p>
            <a:r>
              <a:rPr lang="en-US" sz="9600"/>
              <a:t>Code of Federal Regulations</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609600" y="2057400"/>
            <a:ext cx="7599363" cy="2286000"/>
          </a:xfrm>
          <a:prstGeom prst="rect">
            <a:avLst/>
          </a:prstGeom>
          <a:noFill/>
          <a:ln w="12699">
            <a:noFill/>
            <a:miter lim="800000"/>
            <a:headEnd type="none" w="sm" len="sm"/>
            <a:tailEnd type="none" w="sm" len="sm"/>
          </a:ln>
          <a:effectLst/>
        </p:spPr>
        <p:txBody>
          <a:bodyPr>
            <a:spAutoFit/>
          </a:bodyPr>
          <a:lstStyle/>
          <a:p>
            <a:pPr algn="ctr">
              <a:spcBef>
                <a:spcPct val="50000"/>
              </a:spcBef>
            </a:pPr>
            <a:r>
              <a:rPr lang="en-US" sz="7200">
                <a:solidFill>
                  <a:schemeClr val="tx2"/>
                </a:solidFill>
              </a:rPr>
              <a:t>Federal Aviation Regulation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WordArt 2"/>
          <p:cNvSpPr>
            <a:spLocks noChangeArrowheads="1" noChangeShapeType="1" noTextEdit="1"/>
          </p:cNvSpPr>
          <p:nvPr/>
        </p:nvSpPr>
        <p:spPr bwMode="auto">
          <a:xfrm>
            <a:off x="1219200" y="1066800"/>
            <a:ext cx="7086600" cy="42672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en-US" sz="3600" kern="10">
                <a:ln w="9525">
                  <a:round/>
                  <a:headEnd type="none" w="sm" len="sm"/>
                  <a:tailEnd type="none" w="sm" len="sm"/>
                </a:ln>
                <a:gradFill rotWithShape="0">
                  <a:gsLst>
                    <a:gs pos="0">
                      <a:srgbClr val="FFFFCC"/>
                    </a:gs>
                    <a:gs pos="100000">
                      <a:srgbClr val="FF9999"/>
                    </a:gs>
                  </a:gsLst>
                  <a:lin ang="5400000" scaled="1"/>
                </a:gradFill>
                <a:latin typeface="Times New Roman"/>
                <a:cs typeface="Times New Roman"/>
              </a:rPr>
              <a:t>Moral Aspects of Using</a:t>
            </a:r>
          </a:p>
          <a:p>
            <a:pPr algn="ctr"/>
            <a:r>
              <a:rPr lang="en-US" sz="3600" kern="10">
                <a:ln w="9525">
                  <a:round/>
                  <a:headEnd type="none" w="sm" len="sm"/>
                  <a:tailEnd type="none" w="sm" len="sm"/>
                </a:ln>
                <a:gradFill rotWithShape="0">
                  <a:gsLst>
                    <a:gs pos="0">
                      <a:srgbClr val="FFFFCC"/>
                    </a:gs>
                    <a:gs pos="100000">
                      <a:srgbClr val="FF9999"/>
                    </a:gs>
                  </a:gsLst>
                  <a:lin ang="5400000" scaled="1"/>
                </a:gradFill>
                <a:latin typeface="Times New Roman"/>
                <a:cs typeface="Times New Roman"/>
              </a:rPr>
              <a:t>"Tear Gas"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304800" y="685800"/>
            <a:ext cx="8534400" cy="5026025"/>
          </a:xfrm>
          <a:prstGeom prst="rect">
            <a:avLst/>
          </a:prstGeom>
          <a:noFill/>
          <a:ln w="12699">
            <a:noFill/>
            <a:miter lim="800000"/>
            <a:headEnd type="none" w="sm" len="sm"/>
            <a:tailEnd type="none" w="sm" len="sm"/>
          </a:ln>
          <a:effectLst/>
        </p:spPr>
        <p:txBody>
          <a:bodyPr>
            <a:spAutoFit/>
          </a:bodyPr>
          <a:lstStyle/>
          <a:p>
            <a:pPr algn="ctr">
              <a:spcBef>
                <a:spcPct val="50000"/>
              </a:spcBef>
            </a:pPr>
            <a:r>
              <a:rPr lang="en-US" sz="5400">
                <a:solidFill>
                  <a:schemeClr val="tx2"/>
                </a:solidFill>
                <a:latin typeface="AvantGarde Bk BT" pitchFamily="34" charset="0"/>
              </a:rPr>
              <a:t>Have a thorough knowledge of tear gas and/or tear gas weapons and their effects so they can be prudently utilized by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228600" y="2286000"/>
            <a:ext cx="8686800" cy="1736725"/>
          </a:xfrm>
          <a:prstGeom prst="rect">
            <a:avLst/>
          </a:prstGeom>
          <a:noFill/>
          <a:ln w="12699">
            <a:noFill/>
            <a:miter lim="800000"/>
            <a:headEnd type="none" w="sm" len="sm"/>
            <a:tailEnd type="none" w="sm" len="sm"/>
          </a:ln>
          <a:effectLst/>
        </p:spPr>
        <p:txBody>
          <a:bodyPr>
            <a:spAutoFit/>
          </a:bodyPr>
          <a:lstStyle/>
          <a:p>
            <a:pPr algn="ctr"/>
            <a:r>
              <a:rPr lang="en-US" sz="5400">
                <a:solidFill>
                  <a:schemeClr val="tx2"/>
                </a:solidFill>
                <a:latin typeface="AvantGarde Bk BT" pitchFamily="34" charset="0"/>
              </a:rPr>
              <a:t>Use only that force </a:t>
            </a:r>
          </a:p>
          <a:p>
            <a:pPr algn="ctr"/>
            <a:r>
              <a:rPr lang="en-US" sz="5400">
                <a:solidFill>
                  <a:schemeClr val="tx2"/>
                </a:solidFill>
                <a:latin typeface="AvantGarde Bk BT" pitchFamily="34" charset="0"/>
              </a:rPr>
              <a:t>which is reasonable</a:t>
            </a:r>
            <a:r>
              <a:rPr lang="en-US"/>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p:nvPr>
        </p:nvSpPr>
        <p:spPr>
          <a:xfrm>
            <a:off x="685800" y="2286000"/>
            <a:ext cx="7772400" cy="1143000"/>
          </a:xfrm>
        </p:spPr>
        <p:txBody>
          <a:bodyPr/>
          <a:lstStyle/>
          <a:p>
            <a:r>
              <a:rPr lang="en-US" sz="5400">
                <a:latin typeface="AvantGarde Bk BT" pitchFamily="34" charset="0"/>
              </a:rPr>
              <a:t>Maintain order, but never attempt to punish.</a:t>
            </a:r>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ctrTitle"/>
          </p:nvPr>
        </p:nvSpPr>
        <p:spPr>
          <a:xfrm>
            <a:off x="685800" y="2286000"/>
            <a:ext cx="7772400" cy="1143000"/>
          </a:xfrm>
        </p:spPr>
        <p:txBody>
          <a:bodyPr/>
          <a:lstStyle/>
          <a:p>
            <a:r>
              <a:rPr lang="en-US" sz="5400">
                <a:latin typeface="AvantGarde Bk BT" pitchFamily="34" charset="0"/>
              </a:rPr>
              <a:t>Both Private and Public property must be respected at all times.</a:t>
            </a:r>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p:nvPr>
        </p:nvSpPr>
        <p:spPr>
          <a:xfrm>
            <a:off x="685800" y="2286000"/>
            <a:ext cx="7772400" cy="1143000"/>
          </a:xfrm>
        </p:spPr>
        <p:txBody>
          <a:bodyPr/>
          <a:lstStyle/>
          <a:p>
            <a:r>
              <a:rPr lang="en-US" sz="5400">
                <a:latin typeface="AvantGarde Bk BT" pitchFamily="34" charset="0"/>
              </a:rPr>
              <a:t>Every reasonable effort a diffusing a situation should be considered before dispensing chemical agents.</a:t>
            </a:r>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a:xfrm>
            <a:off x="685800" y="2286000"/>
            <a:ext cx="7772400" cy="1143000"/>
          </a:xfrm>
        </p:spPr>
        <p:txBody>
          <a:bodyPr/>
          <a:lstStyle/>
          <a:p>
            <a:r>
              <a:rPr lang="en-US" sz="5400">
                <a:latin typeface="AvantGarde Bk BT" pitchFamily="34" charset="0"/>
              </a:rPr>
              <a:t>Use in a progressive escalation of weaponry</a:t>
            </a:r>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ctrTitle"/>
          </p:nvPr>
        </p:nvSpPr>
        <p:spPr>
          <a:xfrm>
            <a:off x="685800" y="2286000"/>
            <a:ext cx="7772400" cy="1143000"/>
          </a:xfrm>
        </p:spPr>
        <p:txBody>
          <a:bodyPr/>
          <a:lstStyle/>
          <a:p>
            <a:r>
              <a:rPr lang="en-US" sz="5400">
                <a:latin typeface="AvantGarde Bk BT" pitchFamily="34" charset="0"/>
              </a:rPr>
              <a:t>Do not use to quell verbal attacks.</a:t>
            </a:r>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a:xfrm>
            <a:off x="685800" y="2286000"/>
            <a:ext cx="7772400" cy="1143000"/>
          </a:xfrm>
        </p:spPr>
        <p:txBody>
          <a:bodyPr/>
          <a:lstStyle/>
          <a:p>
            <a:r>
              <a:rPr lang="en-US" sz="5400">
                <a:latin typeface="AvantGarde Bk BT" pitchFamily="34" charset="0"/>
              </a:rPr>
              <a:t>Never use on an already controlled prisoner.</a:t>
            </a:r>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276600"/>
            <a:ext cx="7772400" cy="2819400"/>
          </a:xfrm>
        </p:spPr>
        <p:txBody>
          <a:bodyPr/>
          <a:lstStyle/>
          <a:p>
            <a:pPr marL="0" indent="0" algn="ctr">
              <a:buNone/>
            </a:pPr>
            <a:r>
              <a:rPr lang="en-US" sz="4800" dirty="0" smtClean="0"/>
              <a:t>www.CAinstructor.com</a:t>
            </a:r>
          </a:p>
          <a:p>
            <a:pPr algn="ctr"/>
            <a:endParaRPr lang="en-US" dirty="0"/>
          </a:p>
          <a:p>
            <a:pPr marL="0" indent="0" algn="ctr">
              <a:buNone/>
            </a:pPr>
            <a:r>
              <a:rPr lang="en-US" sz="4800" dirty="0" smtClean="0"/>
              <a:t>www.TearGasResource.com </a:t>
            </a:r>
          </a:p>
          <a:p>
            <a:endParaRPr lang="en-US" dirty="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5600" y="228600"/>
            <a:ext cx="2743200" cy="2743200"/>
          </a:xfrm>
          <a:prstGeom prst="rect">
            <a:avLst/>
          </a:prstGeom>
        </p:spPr>
      </p:pic>
    </p:spTree>
    <p:extLst>
      <p:ext uri="{BB962C8B-B14F-4D97-AF65-F5344CB8AC3E}">
        <p14:creationId xmlns:p14="http://schemas.microsoft.com/office/powerpoint/2010/main" val="35599419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914400"/>
            <a:ext cx="7848600" cy="2686050"/>
          </a:xfrm>
        </p:spPr>
        <p:txBody>
          <a:bodyPr/>
          <a:lstStyle/>
          <a:p>
            <a:r>
              <a:rPr lang="en-US">
                <a:latin typeface="Garamond" pitchFamily="18" charset="0"/>
              </a:rPr>
              <a:t>FISHER</a:t>
            </a:r>
            <a:br>
              <a:rPr lang="en-US">
                <a:latin typeface="Garamond" pitchFamily="18" charset="0"/>
              </a:rPr>
            </a:br>
            <a:r>
              <a:rPr lang="en-US">
                <a:latin typeface="Garamond" pitchFamily="18" charset="0"/>
              </a:rPr>
              <a:t>v.</a:t>
            </a:r>
            <a:br>
              <a:rPr lang="en-US">
                <a:latin typeface="Garamond" pitchFamily="18" charset="0"/>
              </a:rPr>
            </a:br>
            <a:r>
              <a:rPr lang="en-US">
                <a:latin typeface="Garamond" pitchFamily="18" charset="0"/>
              </a:rPr>
              <a:t>CITY OF SAN JOSE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p:txBody>
          <a:bodyPr/>
          <a:lstStyle/>
          <a:p>
            <a:r>
              <a:rPr lang="en-US"/>
              <a:t>WHAT IS THIS CASE ABOUT?</a:t>
            </a:r>
          </a:p>
        </p:txBody>
      </p:sp>
      <p:sp>
        <p:nvSpPr>
          <p:cNvPr id="3075" name="Rectangle 3"/>
          <p:cNvSpPr>
            <a:spLocks noGrp="1" noRot="1" noChangeArrowheads="1"/>
          </p:cNvSpPr>
          <p:nvPr>
            <p:ph type="body" idx="1"/>
          </p:nvPr>
        </p:nvSpPr>
        <p:spPr/>
        <p:txBody>
          <a:bodyPr/>
          <a:lstStyle/>
          <a:p>
            <a:r>
              <a:rPr lang="en-US"/>
              <a:t>Steven Fisher claims constitutional violations stemming from a twelve-hour standoff at his apartment between him and a large number of San Jose police officers, at the end of which he came out of the apartment and submitted to arrest.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a:xfrm>
            <a:off x="609600" y="381000"/>
            <a:ext cx="7772400" cy="1143000"/>
          </a:xfrm>
        </p:spPr>
        <p:txBody>
          <a:bodyPr/>
          <a:lstStyle/>
          <a:p>
            <a:r>
              <a:rPr lang="en-US" dirty="0"/>
              <a:t>THE FACTS</a:t>
            </a:r>
          </a:p>
        </p:txBody>
      </p:sp>
      <p:sp>
        <p:nvSpPr>
          <p:cNvPr id="4099" name="Rectangle 3"/>
          <p:cNvSpPr>
            <a:spLocks noGrp="1" noRot="1" noChangeArrowheads="1"/>
          </p:cNvSpPr>
          <p:nvPr>
            <p:ph type="body" idx="1"/>
          </p:nvPr>
        </p:nvSpPr>
        <p:spPr>
          <a:xfrm>
            <a:off x="457200" y="1447800"/>
            <a:ext cx="8229600" cy="4525963"/>
          </a:xfrm>
        </p:spPr>
        <p:txBody>
          <a:bodyPr/>
          <a:lstStyle/>
          <a:p>
            <a:r>
              <a:rPr lang="en-US" sz="2800" dirty="0"/>
              <a:t>Fisher sued the city of San Jose and several officers under </a:t>
            </a:r>
            <a:r>
              <a:rPr lang="en-US" sz="2800" u="sng" dirty="0"/>
              <a:t>42 </a:t>
            </a:r>
            <a:r>
              <a:rPr lang="en-US" sz="2800" u="sng" dirty="0" err="1"/>
              <a:t>U.S.C.</a:t>
            </a:r>
            <a:r>
              <a:rPr lang="en-US" sz="2800" u="sng" dirty="0"/>
              <a:t> &amp; 1983,</a:t>
            </a:r>
            <a:r>
              <a:rPr lang="en-US" sz="2800" dirty="0"/>
              <a:t> contending, among other things, that the arrest was invalid because the police never obtained or attempted to obtain a warrant.  A jury found for the defendants (the City) on all claims, including a claim for warrantless arrest.  Fisher thereupon filed a renewed motion under </a:t>
            </a:r>
            <a:r>
              <a:rPr lang="en-US" sz="2800" u="sng" dirty="0"/>
              <a:t>Federal Rule of Civil Procedure 50</a:t>
            </a:r>
            <a:r>
              <a:rPr lang="en-US" sz="2800" dirty="0"/>
              <a:t> for judgment as a matter of law on the warrantless arrest claim.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p:txBody>
          <a:bodyPr/>
          <a:lstStyle/>
          <a:p>
            <a:r>
              <a:rPr lang="en-US"/>
              <a:t>MORE FACTS</a:t>
            </a:r>
          </a:p>
        </p:txBody>
      </p:sp>
      <p:sp>
        <p:nvSpPr>
          <p:cNvPr id="5123" name="Rectangle 3"/>
          <p:cNvSpPr>
            <a:spLocks noGrp="1" noRot="1" noChangeArrowheads="1"/>
          </p:cNvSpPr>
          <p:nvPr>
            <p:ph type="body" idx="1"/>
          </p:nvPr>
        </p:nvSpPr>
        <p:spPr/>
        <p:txBody>
          <a:bodyPr/>
          <a:lstStyle/>
          <a:p>
            <a:r>
              <a:rPr lang="en-US" sz="2800"/>
              <a:t>Granting the motion against the City alone, the 4</a:t>
            </a:r>
            <a:r>
              <a:rPr lang="en-US" sz="2800" baseline="30000"/>
              <a:t>th</a:t>
            </a:r>
            <a:r>
              <a:rPr lang="en-US" sz="2800"/>
              <a:t> District Court ordered the City to pay nominal damages of one dollar and issued an injunction regarding future training of police officers. We uphold the district court’s ruling on appeal, as we agree that the failure to obtain a warrant under the unusual circumstances of this case constituted a constitutional violation as a matter of law.</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r>
              <a:rPr lang="en-US"/>
              <a:t> MAIN POINTS OF FISHER</a:t>
            </a:r>
          </a:p>
        </p:txBody>
      </p:sp>
      <p:sp>
        <p:nvSpPr>
          <p:cNvPr id="7171" name="Rectangle 3"/>
          <p:cNvSpPr>
            <a:spLocks noGrp="1" noRot="1" noChangeArrowheads="1"/>
          </p:cNvSpPr>
          <p:nvPr>
            <p:ph type="body" idx="1"/>
          </p:nvPr>
        </p:nvSpPr>
        <p:spPr/>
        <p:txBody>
          <a:bodyPr/>
          <a:lstStyle/>
          <a:p>
            <a:r>
              <a:rPr lang="en-US"/>
              <a:t>Passage  of time during a standoff will exhaust exigency at some point, leading to an opportunity to obtain a warrant safely.</a:t>
            </a:r>
          </a:p>
          <a:p>
            <a:r>
              <a:rPr lang="en-US"/>
              <a:t>Introducing chemical agents into a residence is an intrusion.</a:t>
            </a:r>
          </a:p>
          <a:p>
            <a:r>
              <a:rPr lang="en-US"/>
              <a:t>Without a warrant any intrusion is a violation of 4</a:t>
            </a:r>
            <a:r>
              <a:rPr lang="en-US" baseline="30000"/>
              <a:t>th</a:t>
            </a:r>
            <a:r>
              <a:rPr lang="en-US"/>
              <a:t> Amendment.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chemeClr val="tx2"/>
                </a:solidFill>
                <a:latin typeface="+mj-lt"/>
                <a:ea typeface="+mj-ea"/>
                <a:cs typeface="+mj-cs"/>
              </a:rPr>
              <a:t>UNITED STATES COURT OF APPEALS</a:t>
            </a:r>
            <a:br>
              <a:rPr lang="en-US" sz="2800" b="1" dirty="0">
                <a:solidFill>
                  <a:schemeClr val="tx2"/>
                </a:solidFill>
                <a:latin typeface="+mj-lt"/>
                <a:ea typeface="+mj-ea"/>
                <a:cs typeface="+mj-cs"/>
              </a:rPr>
            </a:br>
            <a:r>
              <a:rPr lang="en-US" sz="2800" b="1" dirty="0">
                <a:solidFill>
                  <a:schemeClr val="tx2"/>
                </a:solidFill>
                <a:latin typeface="+mj-lt"/>
                <a:ea typeface="+mj-ea"/>
                <a:cs typeface="+mj-cs"/>
              </a:rPr>
              <a:t>FOR THE NINTH CIRCUIT</a:t>
            </a:r>
          </a:p>
        </p:txBody>
      </p:sp>
      <p:sp>
        <p:nvSpPr>
          <p:cNvPr id="3" name="Content Placeholder 2"/>
          <p:cNvSpPr>
            <a:spLocks noGrp="1"/>
          </p:cNvSpPr>
          <p:nvPr>
            <p:ph idx="1"/>
          </p:nvPr>
        </p:nvSpPr>
        <p:spPr/>
        <p:txBody>
          <a:bodyPr/>
          <a:lstStyle/>
          <a:p>
            <a:r>
              <a:rPr lang="en-US" sz="2400" dirty="0">
                <a:solidFill>
                  <a:schemeClr val="tx1"/>
                </a:solidFill>
                <a:latin typeface="+mn-lt"/>
                <a:ea typeface="+mn-ea"/>
                <a:cs typeface="+mn-cs"/>
              </a:rPr>
              <a:t>The jurors in this case determined that exigent </a:t>
            </a:r>
            <a:r>
              <a:rPr lang="en-US" sz="2400" dirty="0" smtClean="0">
                <a:solidFill>
                  <a:schemeClr val="tx1"/>
                </a:solidFill>
                <a:latin typeface="+mn-lt"/>
                <a:ea typeface="+mn-ea"/>
                <a:cs typeface="+mn-cs"/>
              </a:rPr>
              <a:t>circumstances justified </a:t>
            </a:r>
            <a:r>
              <a:rPr lang="en-US" sz="2400" dirty="0">
                <a:solidFill>
                  <a:schemeClr val="tx1"/>
                </a:solidFill>
                <a:latin typeface="+mn-lt"/>
                <a:ea typeface="+mn-ea"/>
                <a:cs typeface="+mn-cs"/>
              </a:rPr>
              <a:t>the initial arrest and reached an </a:t>
            </a:r>
            <a:r>
              <a:rPr lang="en-US" sz="2400" dirty="0" smtClean="0">
                <a:solidFill>
                  <a:schemeClr val="tx1"/>
                </a:solidFill>
                <a:latin typeface="+mn-lt"/>
                <a:ea typeface="+mn-ea"/>
                <a:cs typeface="+mn-cs"/>
              </a:rPr>
              <a:t>eminently reasonable </a:t>
            </a:r>
            <a:r>
              <a:rPr lang="en-US" sz="2400" dirty="0">
                <a:solidFill>
                  <a:schemeClr val="tx1"/>
                </a:solidFill>
                <a:latin typeface="+mn-lt"/>
                <a:ea typeface="+mn-ea"/>
                <a:cs typeface="+mn-cs"/>
              </a:rPr>
              <a:t>conclusion </a:t>
            </a:r>
            <a:r>
              <a:rPr lang="en-US" sz="2400" dirty="0" smtClean="0">
                <a:solidFill>
                  <a:schemeClr val="tx1"/>
                </a:solidFill>
                <a:latin typeface="+mn-lt"/>
                <a:ea typeface="+mn-ea"/>
                <a:cs typeface="+mn-cs"/>
              </a:rPr>
              <a:t>that </a:t>
            </a:r>
            <a:r>
              <a:rPr lang="en-US" sz="2400" dirty="0">
                <a:solidFill>
                  <a:schemeClr val="tx1"/>
                </a:solidFill>
                <a:latin typeface="+mn-lt"/>
                <a:ea typeface="+mn-ea"/>
                <a:cs typeface="+mn-cs"/>
              </a:rPr>
              <a:t>the San Jose Police </a:t>
            </a:r>
            <a:r>
              <a:rPr lang="en-US" sz="2400" dirty="0" smtClean="0">
                <a:solidFill>
                  <a:schemeClr val="tx1"/>
                </a:solidFill>
                <a:latin typeface="+mn-lt"/>
                <a:ea typeface="+mn-ea"/>
                <a:cs typeface="+mn-cs"/>
              </a:rPr>
              <a:t>Department should </a:t>
            </a:r>
            <a:r>
              <a:rPr lang="en-US" sz="2400" dirty="0">
                <a:solidFill>
                  <a:schemeClr val="tx1"/>
                </a:solidFill>
                <a:latin typeface="+mn-lt"/>
                <a:ea typeface="+mn-ea"/>
                <a:cs typeface="+mn-cs"/>
              </a:rPr>
              <a:t>be commended for handling this dangerous </a:t>
            </a:r>
            <a:r>
              <a:rPr lang="en-US" sz="2400" dirty="0" smtClean="0">
                <a:solidFill>
                  <a:schemeClr val="tx1"/>
                </a:solidFill>
                <a:latin typeface="+mn-lt"/>
                <a:ea typeface="+mn-ea"/>
                <a:cs typeface="+mn-cs"/>
              </a:rPr>
              <a:t>situation properly </a:t>
            </a:r>
            <a:r>
              <a:rPr lang="en-US" sz="2400" dirty="0">
                <a:solidFill>
                  <a:schemeClr val="tx1"/>
                </a:solidFill>
                <a:latin typeface="+mn-lt"/>
                <a:ea typeface="+mn-ea"/>
                <a:cs typeface="+mn-cs"/>
              </a:rPr>
              <a:t>and ultimately bringing about a peaceful resolution</a:t>
            </a:r>
            <a:r>
              <a:rPr lang="en-US" sz="2400" dirty="0" smtClean="0">
                <a:solidFill>
                  <a:schemeClr val="tx1"/>
                </a:solidFill>
                <a:latin typeface="+mn-lt"/>
                <a:ea typeface="+mn-ea"/>
                <a:cs typeface="+mn-cs"/>
              </a:rPr>
              <a:t>.</a:t>
            </a:r>
          </a:p>
          <a:p>
            <a:endParaRPr lang="en-US" sz="2400" dirty="0"/>
          </a:p>
          <a:p>
            <a:r>
              <a:rPr lang="en-US" sz="2400" dirty="0">
                <a:solidFill>
                  <a:schemeClr val="tx1"/>
                </a:solidFill>
                <a:latin typeface="+mn-lt"/>
                <a:ea typeface="+mn-ea"/>
                <a:cs typeface="+mn-cs"/>
              </a:rPr>
              <a:t>For these reasons, I would reverse the district court’s </a:t>
            </a:r>
            <a:r>
              <a:rPr lang="en-US" sz="2400" dirty="0" smtClean="0">
                <a:solidFill>
                  <a:schemeClr val="tx1"/>
                </a:solidFill>
                <a:latin typeface="+mn-lt"/>
                <a:ea typeface="+mn-ea"/>
                <a:cs typeface="+mn-cs"/>
              </a:rPr>
              <a:t>grant of </a:t>
            </a:r>
            <a:r>
              <a:rPr lang="en-US" sz="2400" dirty="0">
                <a:solidFill>
                  <a:schemeClr val="tx1"/>
                </a:solidFill>
                <a:latin typeface="+mn-lt"/>
                <a:ea typeface="+mn-ea"/>
                <a:cs typeface="+mn-cs"/>
              </a:rPr>
              <a:t>Fisher’s renewed motion for judgment as a matter of </a:t>
            </a:r>
            <a:r>
              <a:rPr lang="en-US" sz="2400" dirty="0" smtClean="0">
                <a:solidFill>
                  <a:schemeClr val="tx1"/>
                </a:solidFill>
                <a:latin typeface="+mn-lt"/>
                <a:ea typeface="+mn-ea"/>
                <a:cs typeface="+mn-cs"/>
              </a:rPr>
              <a:t>law and </a:t>
            </a:r>
            <a:r>
              <a:rPr lang="en-US" sz="2400" dirty="0">
                <a:solidFill>
                  <a:schemeClr val="tx1"/>
                </a:solidFill>
                <a:latin typeface="+mn-lt"/>
                <a:ea typeface="+mn-ea"/>
                <a:cs typeface="+mn-cs"/>
              </a:rPr>
              <a:t>reinstate the </a:t>
            </a:r>
            <a:r>
              <a:rPr lang="en-US" sz="2400" dirty="0" smtClean="0">
                <a:solidFill>
                  <a:schemeClr val="tx1"/>
                </a:solidFill>
                <a:latin typeface="+mn-lt"/>
                <a:ea typeface="+mn-ea"/>
                <a:cs typeface="+mn-cs"/>
              </a:rPr>
              <a:t>Jury’s </a:t>
            </a:r>
            <a:r>
              <a:rPr lang="en-US" sz="2400" dirty="0">
                <a:solidFill>
                  <a:schemeClr val="tx1"/>
                </a:solidFill>
                <a:latin typeface="+mn-lt"/>
                <a:ea typeface="+mn-ea"/>
                <a:cs typeface="+mn-cs"/>
              </a:rPr>
              <a:t>verdict.</a:t>
            </a:r>
          </a:p>
          <a:p>
            <a:pPr>
              <a:buNone/>
            </a:pPr>
            <a:endParaRPr lang="en-US" sz="2000" dirty="0">
              <a:solidFill>
                <a:schemeClr val="tx1"/>
              </a:solidFill>
              <a:latin typeface="+mn-lt"/>
              <a:ea typeface="+mn-ea"/>
              <a:cs typeface="+mn-cs"/>
            </a:endParaRPr>
          </a:p>
          <a:p>
            <a:endParaRPr lang="en-US" dirty="0"/>
          </a:p>
        </p:txBody>
      </p:sp>
    </p:spTree>
  </p:cSld>
  <p:clrMapOvr>
    <a:masterClrMapping/>
  </p:clrMapOvr>
</p:sld>
</file>

<file path=ppt/theme/theme1.xml><?xml version="1.0" encoding="utf-8"?>
<a:theme xmlns:a="http://schemas.openxmlformats.org/drawingml/2006/main" name="Blank Presentation.pot">
  <a:themeElements>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fontScheme name="Blank Presentation.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pot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1909</TotalTime>
  <Words>1141</Words>
  <Application>Microsoft Office PowerPoint</Application>
  <PresentationFormat>On-screen Show (4:3)</PresentationFormat>
  <Paragraphs>172</Paragraphs>
  <Slides>58</Slides>
  <Notes>47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AvantGarde Bk BT</vt:lpstr>
      <vt:lpstr>Copperplate Gothic Bold</vt:lpstr>
      <vt:lpstr>Garamond</vt:lpstr>
      <vt:lpstr>Gill Sans Ultra Bold</vt:lpstr>
      <vt:lpstr>Times New Roman</vt:lpstr>
      <vt:lpstr>Blank Presentation.pot</vt:lpstr>
      <vt:lpstr>Chemical Agent Laws</vt:lpstr>
      <vt:lpstr>PENAL CODE</vt:lpstr>
      <vt:lpstr>17240 PC - Definition</vt:lpstr>
      <vt:lpstr>United Nations Chemical Weapons Convention </vt:lpstr>
      <vt:lpstr>17250 PC - Tear Gas Weapon</vt:lpstr>
      <vt:lpstr>22900 PC - Possession</vt:lpstr>
      <vt:lpstr>22820 PC - Peace Officer Exception</vt:lpstr>
      <vt:lpstr>22830 PC  - Military Exception</vt:lpstr>
      <vt:lpstr>122835 PC - Security Guard Exception</vt:lpstr>
      <vt:lpstr>22810 PC - Citizen Exception</vt:lpstr>
      <vt:lpstr>22810 PC - Citizen Exception</vt:lpstr>
      <vt:lpstr>22810  PC - Citizen Exception</vt:lpstr>
      <vt:lpstr>22810 PC - Citizen Exception</vt:lpstr>
      <vt:lpstr>22810 PC - Citizen Exception</vt:lpstr>
      <vt:lpstr>22810 PC - Citizen Exception</vt:lpstr>
      <vt:lpstr>PowerPoint Presentation</vt:lpstr>
      <vt:lpstr>22815 PC Minors</vt:lpstr>
      <vt:lpstr>22825 PC Jails</vt:lpstr>
      <vt:lpstr>830.5 PC</vt:lpstr>
      <vt:lpstr>22905 PC - Markings</vt:lpstr>
      <vt:lpstr>22910 (a) PC - Destruction of Markings</vt:lpstr>
      <vt:lpstr>171b PC - Possess in Public Building</vt:lpstr>
      <vt:lpstr>171b PC - Possess in Public Building</vt:lpstr>
      <vt:lpstr>4502 PC - Poss. Weapon</vt:lpstr>
      <vt:lpstr>Food and Agriculture Code</vt:lpstr>
      <vt:lpstr>12753 F&amp;A Economic Poison</vt:lpstr>
      <vt:lpstr>12995 F&amp;A - Possession</vt:lpstr>
      <vt:lpstr>PowerPoint Presentation</vt:lpstr>
      <vt:lpstr>PowerPoint Presentation</vt:lpstr>
      <vt:lpstr>PowerPoint Presentation</vt:lpstr>
      <vt:lpstr>PowerPoint Presentation</vt:lpstr>
      <vt:lpstr>PowerPoint Presentation</vt:lpstr>
      <vt:lpstr>PowerPoint Presentation</vt:lpstr>
      <vt:lpstr>EDUCATION CODE</vt:lpstr>
      <vt:lpstr>49330 EdC - Injurious Objects</vt:lpstr>
      <vt:lpstr>49331 EdC - Removal from Poss.</vt:lpstr>
      <vt:lpstr>49332 EdC - Notification of Parent</vt:lpstr>
      <vt:lpstr>49333 EdC - Return of Object</vt:lpstr>
      <vt:lpstr>Welfare and Institutions Code</vt:lpstr>
      <vt:lpstr>871.5 W&amp;I - Juvenile Hall</vt:lpstr>
      <vt:lpstr>Code of Federal Regulations</vt:lpstr>
      <vt:lpstr>PowerPoint Presentation</vt:lpstr>
      <vt:lpstr>PowerPoint Presentation</vt:lpstr>
      <vt:lpstr>PowerPoint Presentation</vt:lpstr>
      <vt:lpstr>PowerPoint Presentation</vt:lpstr>
      <vt:lpstr>Maintain order, but never attempt to punish.</vt:lpstr>
      <vt:lpstr>Both Private and Public property must be respected at all times.</vt:lpstr>
      <vt:lpstr>Every reasonable effort a diffusing a situation should be considered before dispensing chemical agents.</vt:lpstr>
      <vt:lpstr>Use in a progressive escalation of weaponry</vt:lpstr>
      <vt:lpstr>Do not use to quell verbal attacks.</vt:lpstr>
      <vt:lpstr>Never use on an already controlled prisoner.</vt:lpstr>
      <vt:lpstr>PowerPoint Presentation</vt:lpstr>
      <vt:lpstr>FISHER v. CITY OF SAN JOSE</vt:lpstr>
      <vt:lpstr>WHAT IS THIS CASE ABOUT?</vt:lpstr>
      <vt:lpstr>THE FACTS</vt:lpstr>
      <vt:lpstr>MORE FACTS</vt:lpstr>
      <vt:lpstr> MAIN POINTS OF FISHER</vt:lpstr>
      <vt:lpstr>UNITED STATES COURT OF APPEALS FOR THE NINTH CIRCUIT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Agent Laws</dc:title>
  <dc:creator>Dennis Cole</dc:creator>
  <cp:lastModifiedBy>Dennis Cole</cp:lastModifiedBy>
  <cp:revision>40</cp:revision>
  <dcterms:created xsi:type="dcterms:W3CDTF">1995-06-17T23:31:02Z</dcterms:created>
  <dcterms:modified xsi:type="dcterms:W3CDTF">2016-02-11T16:13:17Z</dcterms:modified>
</cp:coreProperties>
</file>